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416" r:id="rId5"/>
    <p:sldId id="573" r:id="rId6"/>
    <p:sldId id="536" r:id="rId7"/>
    <p:sldId id="576" r:id="rId8"/>
    <p:sldId id="472" r:id="rId9"/>
    <p:sldId id="574" r:id="rId10"/>
    <p:sldId id="535" r:id="rId11"/>
    <p:sldId id="575" r:id="rId12"/>
    <p:sldId id="476" r:id="rId13"/>
    <p:sldId id="51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624D71-5DC5-4278-EA5F-684D86F49677}" name="Krishna Kompally" initials="KK" userId="S::kkompall@asurite.asu.edu::4882b856-100d-4933-9d09-54cc76c2f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F4"/>
    <a:srgbClr val="8C1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2" autoAdjust="0"/>
    <p:restoredTop sz="96197" autoAdjust="0"/>
  </p:normalViewPr>
  <p:slideViewPr>
    <p:cSldViewPr snapToGrid="0">
      <p:cViewPr varScale="1">
        <p:scale>
          <a:sx n="154" d="100"/>
          <a:sy n="154" d="100"/>
        </p:scale>
        <p:origin x="300" y="138"/>
      </p:cViewPr>
      <p:guideLst/>
    </p:cSldViewPr>
  </p:slideViewPr>
  <p:outlineViewPr>
    <p:cViewPr>
      <p:scale>
        <a:sx n="33" d="100"/>
        <a:sy n="33" d="100"/>
      </p:scale>
      <p:origin x="0" y="-465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C18A98F1-A15A-4EED-B2B1-7C8FB7FE266F}"/>
    <pc:docChg chg="modSld">
      <pc:chgData name="Coe, Michelle A - (macoe)" userId="267cf815-f901-4f3d-846e-a66987aecd5d" providerId="ADAL" clId="{C18A98F1-A15A-4EED-B2B1-7C8FB7FE266F}" dt="2025-04-16T19:44:23.005" v="6" actId="20577"/>
      <pc:docMkLst>
        <pc:docMk/>
      </pc:docMkLst>
      <pc:sldChg chg="modSp mod">
        <pc:chgData name="Coe, Michelle A - (macoe)" userId="267cf815-f901-4f3d-846e-a66987aecd5d" providerId="ADAL" clId="{C18A98F1-A15A-4EED-B2B1-7C8FB7FE266F}" dt="2025-04-16T19:44:23.005" v="6" actId="20577"/>
        <pc:sldMkLst>
          <pc:docMk/>
          <pc:sldMk cId="2103094606" sldId="416"/>
        </pc:sldMkLst>
        <pc:spChg chg="mod">
          <ac:chgData name="Coe, Michelle A - (macoe)" userId="267cf815-f901-4f3d-846e-a66987aecd5d" providerId="ADAL" clId="{C18A98F1-A15A-4EED-B2B1-7C8FB7FE266F}" dt="2025-04-16T19:44:23.005" v="6" actId="20577"/>
          <ac:spMkLst>
            <pc:docMk/>
            <pc:sldMk cId="2103094606" sldId="416"/>
            <ac:spMk id="9" creationId="{DEF1E729-F427-0AAB-8EBC-536FC89B508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3T00:57:47.519"/>
    </inkml:context>
    <inkml:brush xml:id="br0">
      <inkml:brushProperty name="width" value="0.2" units="cm"/>
      <inkml:brushProperty name="height" value="0.2" units="cm"/>
      <inkml:brushProperty name="color" value="#FFFFFF"/>
    </inkml:brush>
  </inkml:definitions>
  <inkml:trace contextRef="#ctx0" brushRef="#br0">759 404 24575,'-7'1'0,"1"1"0,-1-1 0,1 1 0,-1 1 0,1-1 0,0 1 0,0 0 0,0 1 0,-10 7 0,3-2 0,-211 137 0,221-143 0,-1 0 0,1-1 0,-1 1 0,0-1 0,0 0 0,0 0 0,0-1 0,0 1 0,0-1 0,-1 0 0,1 0 0,0 0 0,-1-1 0,-4 1 0,7-2 0,-1 0 0,1-1 0,0 1 0,0 0 0,-1-1 0,1 0 0,0 1 0,0-1 0,0 0 0,1 0 0,-1 0 0,0 0 0,1 0 0,-1-1 0,1 1 0,0 0 0,0-1 0,0 1 0,0-1 0,0 1 0,1-1 0,-1 1 0,1-1 0,-1-2 0,-20-109 0,20 227 0,14 337 0,-6-421 0,-7-29 0,1 0 0,-1 0 0,0 0 0,1 0 0,-1-1 0,1 1 0,-1 0 0,0 0 0,1 0 0,-1 0 0,0 0 0,1-1 0,-1 1 0,0 0 0,1 0 0,-1 0 0,0-1 0,0 1 0,1 0 0,-1 0 0,0-1 0,0 1 0,1 0 0,-1-1 0,0 1 0,0 0 0,0-1 0,0 1 0,1 0 0,-1-1 0,0 1 0,0-1 0,0 1 0,0 0 0,0-1 0,0 0 0,19-68 0,-19 66 0,39-194 0,17-71 0,-36 206 0,-20 61 0,0 1 0,0-1 0,0 1 0,0 0 0,0-1 0,1 1 0,-1-1 0,0 1 0,0 0 0,0-1 0,0 1 0,1 0 0,-1-1 0,0 1 0,0 0 0,1 0 0,-1-1 0,0 1 0,0 0 0,1 0 0,-1-1 0,0 1 0,1 0 0,-1 0 0,0 0 0,1-1 0,-1 1 0,1 0 0,-1 0 0,0 0 0,1 0 0,-1 0 0,1 0 0,-1 0 0,1 0 0,2 11 0,-6 0 0,-4-22 0,-3-29 0,2-1 0,2-1 0,-1-73 0,2 37 0,-2-12 0,4 66 0,-1 20 0,-3 35 0,6-25 0,-27 152 0,19-119 0,9-39 0,0 0 0,0 0 0,0 0 0,0 0 0,0 0 0,0 1 0,0-1 0,0 0 0,0 0 0,0 0 0,0 0 0,0 0 0,0 0 0,-1 0 0,1 1 0,0-1 0,0 0 0,0 0 0,0 0 0,0 0 0,0 0 0,0 0 0,0 0 0,0 0 0,0 0 0,-1 0 0,1 1 0,0-1 0,0 0 0,0 0 0,0 0 0,0 0 0,0 0 0,0 0 0,-1 0 0,1 0 0,0 0 0,0 0 0,0 0 0,0 0 0,0 0 0,0 0 0,0 0 0,-1 0 0,1 0 0,0 0 0,0 0 0,0 0 0,0 0 0,0 0 0,0-1 0,0 1 0,0 0 0,-1 0 0,1 0 0,0 0 0,0 0 0,0 0 0,0 0 0,0 0 0,0 0 0,0 0 0,0-1 0,0 1 0,0 0 0,0 0 0,0 0 0,-1 0 0,-3-25 0,-10-153 0,13 176 0,1-1 0,0 1 0,0 1 0,-1-1 0,1 0 0,-1 0 0,0 0 0,1 0 0,-1 0 0,0 0 0,0 1 0,-2-4 0,2 5 0,1 0 0,-1 0 0,1 0 0,0 0 0,-1 0 0,1 0 0,-1 0 0,1 0 0,0 0 0,-1 0 0,1 0 0,-1 0 0,1 0 0,0 1 0,-1-1 0,1 0 0,0 0 0,-1 0 0,1 1 0,0-1 0,-1 0 0,1 0 0,0 1 0,-1-1 0,1 0 0,0 0 0,0 1 0,-1-1 0,1 1 0,0-1 0,0 0 0,0 1 0,0-1 0,-1 0 0,1 1 0,0 0 0,-20 57 0,-38 253 0,18-71 0,26-188 0,14-52 0,-1 1 0,1-1 0,0 1 0,0-1 0,0 0 0,0 1 0,0-1 0,0 1 0,0-1 0,-1 0 0,1 1 0,0-1 0,0 0 0,-1 1 0,1-1 0,0 0 0,0 1 0,-1-1 0,1 0 0,0 0 0,-1 1 0,1-1 0,0 0 0,-1 0 0,1 0 0,0 1 0,-1-1 0,1 0 0,-1 0 0,1 0 0,0 0 0,-1 0 0,-8-25 0,-5-223 0,12 207 0,25 298 0,-15-226 0,-8-31 0,0 0 0,0 0 0,0 0 0,0 0 0,0 0 0,0-1 0,0 1 0,0 0 0,0 0 0,0 0 0,0 0 0,0 0 0,0 0 0,0 0 0,0 0 0,0 0 0,0 0 0,0 0 0,1-1 0,-1 1 0,0 0 0,0 0 0,0 0 0,0 0 0,0 0 0,0 0 0,0 0 0,0 0 0,0 0 0,0 0 0,1 0 0,-1 0 0,0 0 0,0 0 0,0 0 0,0 0 0,0 0 0,0 0 0,0 0 0,0 0 0,0 0 0,1 0 0,-1 0 0,0 0 0,0 0 0,0 0 0,0 0 0,0 0 0,0 1 0,0-1 0,0 0 0,0 0 0,0 0 0,0 0 0,1 0 0,-1 0 0,0 0 0,0 0 0,0 0 0,0 0 0,0 0 0,0 1 0,0-1 0,0 0 0,0 0 0,0 0 0,0 0 0,0 0 0,0 0 0,4-21 0,5-182 0,-9 404 0,-1-63 0,0-326 0,0 185 0,0 8 0,-2 18 0,0 34 0,3-53 0,0 8 0,0 0 0,1 0 0,0 0 0,1 0 0,0 0 0,1 0 0,6 16 0,-9-27 0,1 1 0,-1-1 0,1 0 0,0 0 0,0-1 0,-1 1 0,1 0 0,0 0 0,0 0 0,0 0 0,0-1 0,0 1 0,0 0 0,0-1 0,0 1 0,0-1 0,0 1 0,0-1 0,0 1 0,0-1 0,1 0 0,-1 0 0,0 1 0,0-1 0,0 0 0,1 0 0,-1 0 0,0 0 0,0-1 0,0 1 0,1 0 0,-1 0 0,0-1 0,0 1 0,0-1 0,2 0 0,3-2 0,-1-1 0,0 0 0,1 0 0,-2 0 0,1 0 0,5-7 0,14-18 0,-2-1 0,35-61 0,-41 55 0,-15 24 0,-11 16 0,-7 10 0,1 2 0,1 0 0,0 1 0,1 0 0,1 1 0,1 1 0,0 0 0,1 1 0,-9 24 0,19-42 0,0 0 0,0 0 0,1 0 0,-1 0 0,1 1 0,-1-1 0,1 0 0,0 1 0,0-1 0,0 0 0,0 0 0,0 1 0,1-1 0,0 4 0,-1-6 0,1 1 0,-1-1 0,1 1 0,-1 0 0,1-1 0,-1 1 0,1-1 0,-1 1 0,1-1 0,-1 0 0,1 1 0,0-1 0,-1 1 0,1-1 0,0 0 0,-1 0 0,1 1 0,0-1 0,0 0 0,-1 0 0,1 0 0,0 0 0,0 0 0,-1 0 0,1 0 0,0 0 0,0 0 0,0 0 0,4-2 0,1 1 0,-1-1 0,0 0 0,0 0 0,0 0 0,-1-1 0,1 0 0,-1 0 0,1 0 0,5-6 0,33-44 0,-35 42 0,0 1 0,1-1 0,14-13 0,-23 24 0,0 0 0,1 0 0,-1-1 0,0 1 0,1 0 0,-1 0 0,0-1 0,1 1 0,-1 0 0,0 0 0,1 0 0,-1-1 0,1 1 0,-1 0 0,0 0 0,1 0 0,-1 0 0,1 0 0,-1 0 0,0 0 0,1 0 0,-1 0 0,1 0 0,-1 0 0,0 0 0,1 1 0,-1-1 0,1 0 0,-1 0 0,0 0 0,1 0 0,-1 1 0,1-1 0,-1 0 0,0 0 0,0 1 0,1-1 0,-1 0 0,0 1 0,1-1 0,-1 0 0,0 1 0,0-1 0,0 0 0,1 1 0,-1-1 0,0 0 0,0 1 0,0-1 0,0 1 0,0-1 0,0 0 0,1 1 0,-1-1 0,0 1 0,0-1 0,-1 1 0,1-1 0,0 0 0,0 1 0,0-1 0,0 1 0,0-1 0,0 0 0,0 1 0,-1-1 0,1 0 0,0 1 0,0 0 0,0 0 0,0 0 0,0-1 0,0 1 0,0 0 0,0-1 0,0 1 0,-1 0 0,1-1 0,0 1 0,0 0 0,0-1 0,-1 1 0,1 0 0,0-1 0,-1 1 0,1 0 0,-1-1 0,1 1 0,-1-1 0,1 1 0,-1-1 0,1 1 0,-1-1 0,1 0 0,-1 1 0,1-1 0,-1 1 0,0-1 0,1 0 0,-1 0 0,0 1 0,1-1 0,-1 0 0,0 0 0,1 0 0,-1 0 0,0 0 0,0 0 0,1 0 0,-1 0 0,0 0 0,1 0 0,-2 0 0,-2-3 0,0 0 0,0-1 0,0 1 0,0-1 0,0 0 0,1 0 0,0 0 0,0 0 0,-4-7 0,-14-17 0,21 27 0,0 1 0,-1-1 0,1 1 0,-1 0 0,1-1 0,0 1 0,-1 0 0,1-1 0,-1 1 0,1 0 0,-1 0 0,1-1 0,-1 1 0,1 0 0,-1 0 0,1 0 0,-1 0 0,1 0 0,-1-1 0,1 1 0,-1 0 0,1 0 0,-1 1 0,0-1 0,1 0 0,-1 0 0,1 0 0,-1 0 0,1 0 0,-1 0 0,1 1 0,-1-1 0,1 0 0,-1 0 0,1 1 0,0-1 0,-1 0 0,1 1 0,-1-1 0,1 1 0,0-1 0,-1 0 0,1 1 0,0-1 0,-1 1 0,1-1 0,0 1 0,0-1 0,0 1 0,-1-1 0,1 1 0,0-1 0,0 1 0,0-1 0,0 1 0,0-1 0,0 1 0,0-1 0,0 1 0,0 0 0,-6 41 0,6-39 0,-2 27 0,2-14 0,-1-1 0,-1 1 0,0-1 0,-6 19 0,-2-15 0,4-20 0,-1-15 0,-1-26 0,2 0 0,1-1 0,3-71 0,1 47 0,-5-179 0,6 239 0,0-1 0,-1 1 0,-1-1 0,1 1 0,-1-1 0,-3-8 0,4 15 0,1 0 0,0 1 0,-1-1 0,1 0 0,0 1 0,-1-1 0,1 1 0,-1-1 0,1 1 0,-1-1 0,1 1 0,-1-1 0,1 1 0,-1-1 0,0 1 0,1 0 0,-1-1 0,1 1 0,-1 0 0,0 0 0,0-1 0,1 1 0,-1 0 0,0 0 0,1 0 0,-1 0 0,0 0 0,1 0 0,-1 0 0,0 0 0,0 0 0,1 0 0,-1 0 0,0 1 0,1-1 0,-1 0 0,0 0 0,1 1 0,-1-1 0,0 0 0,1 1 0,-1-1 0,1 1 0,-1-1 0,1 1 0,-1-1 0,1 1 0,-1-1 0,1 1 0,-1-1 0,1 2 0,-24 31 0,-26 79 0,41-95 0,16-47 0,-5 21 0,73-245 0,-127 347 0,-68 88 0,64-109 0,41-64 0,10-17 0,7-4 0,0 0 0,1-1 0,1 1 0,0 1 0,1-1 0,1 1 0,12-23 0,-5 10 0,-10 17 0,23-45 0,56-90 0,-79 140 0,-1-1 0,1 1 0,0 0 0,0 0 0,0 0 0,0 0 0,1 0 0,6-4 0,-9 7 0,1-1 0,-1 1 0,0-1 0,0 1 0,0 0 0,1 0 0,-1-1 0,0 1 0,1 0 0,-1 0 0,0 0 0,0 0 0,1 0 0,-1 1 0,0-1 0,0 0 0,1 1 0,-1-1 0,0 0 0,0 1 0,2 0 0,2 4 0,1 0 0,-1 1 0,0-1 0,-1 1 0,0 0 0,1 0 0,-2 1 0,1-1 0,-1 1 0,3 8 0,53 135 0,62 251 0,-108-351 0,96 385 0,-102-403 0,-14-52 0,4 10 0,-3-11 0,-25-68 0,28 82 0,0 0 0,0 1 0,-1-1 0,0 1 0,0 0 0,-1 0 0,1 0 0,-1 1 0,-1-1 0,-5-4 0,9 9 0,0 0 0,0-1 0,-1 1 0,1 0 0,0 1 0,-1-1 0,1 0 0,-1 1 0,1-1 0,-1 1 0,1 0 0,-1 0 0,1 0 0,-1 0 0,0 0 0,1 0 0,-1 1 0,1-1 0,0 1 0,-1 0 0,-3 2 0,-3 1 0,0 1 0,0 0 0,1 0 0,-11 9 0,-45 50 0,52-51 0,0 0 0,0-1 0,-1 0 0,-1-1 0,-24 16 0,37-27 0,1 1 0,-1-1 0,0 1 0,0-1 0,1 1 0,-1-1 0,0 0 0,0 1 0,0-1 0,1 0 0,-1 0 0,0 0 0,0 0 0,0 1 0,0-1 0,1 0 0,-1-1 0,0 1 0,0 0 0,0 0 0,0 0 0,1 0 0,-1-1 0,0 1 0,0 0 0,0-1 0,1 1 0,-1 0 0,0-1 0,1 1 0,-1-1 0,0 0 0,1 1 0,-1-1 0,0 1 0,1-1 0,-1 0 0,1 1 0,-1-1 0,1 0 0,0 0 0,-1 1 0,1-1 0,0 0 0,0 0 0,-1 0 0,1 1 0,0-1 0,0 0 0,0 0 0,0 0 0,0-1 0,1-56 0,0 43 0,0-2 0,-2 3 0,-10 28 0,11-14 0,0 1 0,0-1 0,-1 0 0,1 1 0,0-1 0,0 0 0,0 1 0,0-1 0,0 0 0,-1 0 0,1 1 0,0-1 0,0 0 0,0 0 0,-1 0 0,1 1 0,0-1 0,0 0 0,-1 0 0,1 0 0,0 0 0,-1 1 0,1-1 0,0 0 0,0 0 0,-1 0 0,1 0 0,0 0 0,-1 0 0,1 0 0,0 0 0,-1 0 0,1 0 0,0 0 0,-1 0 0,1 0 0,0 0 0,-1 0 0,-6-14 0,-2-31 0,7 31 0,0 31 0,1 1 0,1 28 0,-1-43 0,1-1 0,0 1 0,0 0 0,0-1 0,0 1 0,1 0 0,-1-1 0,1 1 0,-1-1 0,1 1 0,0-1 0,0 1 0,0-1 0,0 0 0,1 1 0,-1-1 0,2 2 0,-2-3 0,-1-1 0,1 0 0,0 0 0,-1 0 0,1 0 0,-1 0 0,1 0 0,0 0 0,-1 0 0,1 0 0,0 0 0,-1 0 0,1 0 0,-1 0 0,1 0 0,0-1 0,-1 1 0,1 0 0,-1 0 0,1-1 0,-1 1 0,1 0 0,-1-1 0,1 1 0,0-1 0,22-28 0,53-96 0,-74 122 0,-1 1 0,1-1 0,1 1 0,-1-1 0,0 1 0,1 0 0,-1 0 0,1 0 0,2-2 0,-4 4 0,-1 0 0,1 0 0,-1 0 0,1-1 0,-1 1 0,1 0 0,-1 0 0,1 0 0,-1 0 0,1 0 0,-1 0 0,1 0 0,0 0 0,-1 0 0,1 0 0,-1 0 0,1 0 0,-1 1 0,1-1 0,-1 0 0,1 0 0,-1 0 0,1 1 0,-1-1 0,0 0 0,1 1 0,-1-1 0,1 0 0,-1 1 0,0-1 0,1 1 0,1 2 0,-1 1 0,0-1 0,0 1 0,0 0 0,0-1 0,0 1 0,-1 0 0,0-1 0,0 1 0,0 0 0,0 0 0,-2 7 0,1-1 0,0 1 0,-1-1 0,0 0 0,-1 0 0,0 0 0,-1 0 0,0 0 0,-1-1 0,1 1 0,-2-1 0,-8 11 0,14-19 0,-1-1 0,1 1 0,0 0 0,-1-1 0,1 1 0,-1-1 0,0 1 0,1-1 0,-1 1 0,1-1 0,-1 0 0,0 1 0,1-1 0,-1 0 0,0 1 0,1-1 0,-1 0 0,0 0 0,1 0 0,-1 1 0,0-1 0,0 0 0,1 0 0,-1 0 0,0 0 0,0 0 0,1-1 0,-1 1 0,0 0 0,0 0 0,-1-1 0,1 0 0,0 0 0,0-1 0,0 1 0,0 0 0,0 0 0,1 0 0,-1-1 0,0 1 0,1 0 0,-1-1 0,0 1 0,0-3 0,-7-50 0,8 54 0,-1-150 0,2 46 0,1 280 0,3-151 0,7-51 0,21-91 0,-24 80 0,1 1 0,1 0 0,2 1 0,25-48 0,-37 80 0,1 0 0,0 0 0,0-1 0,0 1 0,1 0 0,-1 1 0,1-1 0,0 0 0,-1 1 0,1 0 0,0-1 0,1 1 0,-1 0 0,0 1 0,1-1 0,-1 0 0,1 1 0,-1 0 0,1 0 0,-1 0 0,1 0 0,0 1 0,0-1 0,-1 1 0,1 0 0,0 0 0,0 0 0,-1 1 0,1 0 0,0-1 0,-1 1 0,1 0 0,-1 0 0,1 1 0,-1-1 0,1 1 0,5 4 0,9 5 0,-1 1 0,0 0 0,-1 2 0,-1 0 0,21 23 0,-21-20 0,-12-12 0,1-1 0,0 1 0,0-1 0,1 0 0,-1 0 0,1 0 0,0 0 0,5 2 0,-7-5 0,-1 0 0,0-1 0,0 1 0,1-1 0,-1 0 0,0 0 0,1 0 0,-1 0 0,0 0 0,1 0 0,-1-1 0,0 1 0,0-1 0,1 1 0,-1-1 0,0 0 0,0 0 0,0 0 0,0 0 0,0 0 0,0-1 0,0 1 0,0-1 0,0 1 0,-1-1 0,3-2 0,24-26 0,28-36 0,2-3 0,-52 62 0,0 0 0,1 0 0,0 1 0,0 0 0,14-8 0,-20 13 0,0 1 0,0-1 0,0 1 0,0 0 0,1-1 0,-1 1 0,0 0 0,0-1 0,0 1 0,0 0 0,1 0 0,-1 0 0,0 0 0,0 0 0,0 0 0,0 0 0,1 1 0,-1-1 0,0 0 0,0 1 0,0-1 0,1 1 0,0 1 0,0-1 0,-1 1 0,0 0 0,1 0 0,-1 0 0,0 0 0,0 0 0,0 0 0,0 0 0,0 0 0,0 0 0,-1 0 0,1 0 0,-1 0 0,0 1 0,1 3 0,0 18 0,-1 0 0,0 0 0,-2 1 0,-10 44 0,-32 112 0,42-172 0,-126 390 0,120-376 0,-1-1 0,-22 39 0,31-61 0,0 0 0,0 0 0,0 1 0,0-1 0,0 0 0,-1 0 0,1 1 0,0-1 0,0 0 0,0 0 0,0 0 0,0 1 0,0-1 0,-1 0 0,1 0 0,0 0 0,0 0 0,0 1 0,0-1 0,-1 0 0,1 0 0,0 0 0,0 0 0,0 0 0,-1 0 0,1 1 0,0-1 0,0 0 0,-1 0 0,1 0 0,0 0 0,0 0 0,-1 0 0,1 0 0,0 0 0,0 0 0,-1 0 0,1 0 0,0 0 0,0 0 0,-1 0 0,1-1 0,0 1 0,0 0 0,0 0 0,-1 0 0,1 0 0,0 0 0,0 0 0,0-1 0,-1 1 0,1 0 0,0 0 0,0 0 0,0 0 0,0-1 0,0 1 0,-1 0 0,1 0 0,0-1 0,0 1 0,0 0 0,-2-31 0,9-36 0,23-102 0,-17 105 0,6-66 0,-22 100 0,3 30 0,-1 0 0,1-1 0,0 1 0,0 0 0,-1 0 0,1-1 0,0 1 0,-1 0 0,1 0 0,0 0 0,-1-1 0,1 1 0,0 0 0,-1 0 0,1 0 0,-1 0 0,1 0 0,0 0 0,-1 0 0,1 0 0,0 0 0,-1 0 0,1 0 0,-1 0 0,1 0 0,0 0 0,-1 0 0,1 0 0,0 0 0,-1 1 0,1-1 0,0 0 0,-1 0 0,1 0 0,0 1 0,-1-1 0,1 0 0,0 0 0,-1 1 0,1-1 0,-16 18 0,1 0 0,1 0 0,1 1 0,-17 34 0,8-16 0,-9 4 0,31-41 0,-1-1 0,1 1 0,0-1 0,0 1 0,-1-1 0,1 0 0,0 1 0,0-1 0,0 0 0,0 1 0,0-1 0,0 1 0,0-1 0,0 0 0,0 1 0,0-1 0,0 0 0,0 1 0,0-1 0,0 1 0,1-1 0,-1 0 0,0 1 0,0-1 0,1 1 0,-1-1 0,0 1 0,1-1 0,-1 1 0,1-1 0,0 0 0,4-13 0,1 1 0,1 0 0,0 1 0,18-24 0,-19 30 0,0 0 0,1 1 0,0 0 0,0 0 0,1 1 0,13-7 0,19-10 0,240-166 0,-274 183 0,1 0 0,-1 0 0,1 1 0,0-1 0,0 1 0,0 1 0,0-1 0,12-1 0,-17 4 0,-1 0 0,1 0 0,-1 0 0,0 0 0,1 0 0,-1 1 0,1-1 0,-1 1 0,0-1 0,1 1 0,-1-1 0,0 1 0,0 0 0,0-1 0,1 1 0,-1 0 0,0 0 0,0 0 0,2 2 0,-1 0 0,0 1 0,0-1 0,-1 1 0,1-1 0,-1 1 0,1 0 0,-1 0 0,0-1 0,-1 1 0,1 5 0,2 21 0,-3-1 0,0 1 0,-2 0 0,-1-1 0,-12 50 0,-49 143 0,55-197 0,-22 46 0,31-70 0,0-1 0,-1 1 0,1-1 0,0 0 0,0 1 0,0-1 0,0 1 0,0-1 0,-1 0 0,1 1 0,0-1 0,0 0 0,-1 1 0,1-1 0,0 0 0,-1 1 0,1-1 0,0 0 0,-1 0 0,1 1 0,0-1 0,-1 0 0,1 0 0,-1 0 0,1 1 0,0-1 0,-1 0 0,1 0 0,-1 0 0,1 0 0,-1 0 0,0-20 0,16-57 0,44-134 0,-18 77 0,-36 116 0,0 0 0,-2 0 0,3-30 0,-5 47 0,-1 0 0,0 0 0,0 0 0,0 0 0,1 0 0,-1 0 0,0 0 0,0 0 0,-1 0 0,1 0 0,0 0 0,0 0 0,0 0 0,-1 0 0,1 0 0,-1 0 0,1 0 0,-1 0 0,1 0 0,-1 0 0,1 0 0,-1 0 0,0 0 0,1 1 0,-1-1 0,0 0 0,0 1 0,0-1 0,1 0 0,-1 1 0,0-1 0,0 1 0,0-1 0,0 1 0,0-1 0,0 1 0,0 0 0,0 0 0,0 0 0,0-1 0,0 1 0,0 0 0,-1 0 0,1 0 0,0 0 0,0 1 0,-1-1 0,-4 2 0,0 0 0,0 1 0,1-1 0,0 1 0,-1 0 0,-6 6 0,-64 59 0,38-31 0,35-35 0,-30 22 0,33-23 0,-1-1 0,0 0 0,1 1 0,-1-1 0,0 0 0,1 0 0,-1 0 0,0 0 0,0 0 0,1 0 0,-1 0 0,0 0 0,1 0 0,-1 0 0,0 0 0,0 0 0,1 0 0,-1 0 0,0-1 0,1 1 0,-1 0 0,0-1 0,1 1 0,-1 0 0,1-1 0,-1 1 0,0-1 0,1 1 0,-1-1 0,1 1 0,-1-1 0,1 1 0,0-1 0,-1 1 0,1-1 0,-1 0 0,1 1 0,0-1 0,0 0 0,-1 1 0,1-1 0,0 0 0,0 1 0,0-1 0,0 0 0,0 0 0,0 1 0,0-1 0,0 0 0,0 1 0,0-1 0,0-1 0,1-24 0,1-1 0,2 1 0,0 0 0,1 1 0,11-29 0,-5 10 0,9-32 0,30-142 0,-48 213 0,-1-1 0,0 1 0,-1-1 0,1 1 0,-1-1 0,0 1 0,-1-1 0,1 1 0,-1-1 0,0 1 0,-4-10 0,5 14 0,-1 1 0,1-1 0,-1 0 0,1 1 0,-1-1 0,1 1 0,-1 0 0,0-1 0,1 1 0,-1-1 0,0 1 0,1 0 0,-1 0 0,0-1 0,1 1 0,-1 0 0,0 0 0,0 0 0,1 0 0,-1 0 0,0 0 0,0 0 0,1 0 0,-1 0 0,0 0 0,1 0 0,-1 0 0,0 0 0,-1 1 0,-3 1 0,1 1 0,-1-1 0,1 1 0,-1 0 0,1 0 0,0 0 0,-5 5 0,-11 12 0,0 1 0,1 0 0,1 2 0,2 0 0,0 1 0,-25 51 0,40-73 0,1 0 0,-1 1 0,0-1 0,1 1 0,-1-1 0,1 1 0,0-1 0,0 1 0,0-1 0,0 1 0,1-1 0,0 5 0,0-6 0,-1 0 0,1 0 0,-1 1 0,1-1 0,0 0 0,-1 0 0,1 0 0,0-1 0,0 1 0,0 0 0,0 0 0,0 0 0,0-1 0,0 1 0,0 0 0,0-1 0,0 1 0,0-1 0,1 1 0,-1-1 0,0 0 0,3 1 0,8-1 0,1-1 0,-1 0 0,0 0 0,1-2 0,-1 1 0,0-2 0,-1 1 0,15-7 0,84-37 0,110-63 0,-63 29 0,-156 80 0,56-22 0,-56 23 0,-1 0 0,1 0 0,0 0 0,-1 0 0,1 0 0,0 0 0,-1 0 0,1 0 0,0 0 0,-1 0 0,1 0 0,-1 0 0,1 0 0,0 0 0,-1 1 0,1-1 0,0 0 0,-1 0 0,1 1 0,-1-1 0,1 0 0,0 1 0,-1-1 0,1 1 0,0 0 0,-1 0 0,0 0 0,1 1 0,-1-1 0,0 0 0,0 1 0,0-1 0,0 0 0,0 1 0,0-1 0,0 0 0,-1 1 0,1-1 0,0 0 0,-1 1 0,1-1 0,-1 0 0,-1 2 0,-12 23 0,-1 0 0,-1-2 0,-27 32 0,18-27 0,49-59 0,8-10 0,34-40 0,-61 73 0,1 1 0,-1 0 0,1 0 0,1 1 0,-1 0 0,13-9 0,-18 14 0,0 0 0,0 0 0,0 0 0,0-1 0,-1 1 0,1 0 0,0 0 0,0 0 0,0 0 0,0 0 0,0 0 0,0 1 0,-1-1 0,1 0 0,0 0 0,0 1 0,0-1 0,-1 0 0,1 1 0,0-1 0,0 1 0,-1-1 0,1 1 0,0-1 0,-1 1 0,1-1 0,0 1 0,-1 0 0,1-1 0,-1 1 0,1 0 0,0 1 0,1 3 0,1 0 0,-1 0 0,-1 1 0,1-1 0,-1 0 0,2 11 0,0 40 0,-2 0 0,-8 71 0,3-51 0,3-66 0,0 0 0,1-1 0,1 1 0,-1 0 0,1 0 0,4 14 0,-4-23 0,-1-1 0,0 1 0,0 0 0,1-1 0,-1 1 0,1 0 0,-1-1 0,0 1 0,1-1 0,-1 1 0,1-1 0,-1 1 0,1-1 0,0 1 0,-1-1 0,1 1 0,-1-1 0,1 0 0,0 1 0,-1-1 0,1 0 0,0 0 0,0 0 0,-1 1 0,1-1 0,0 0 0,-1 0 0,1 0 0,0 0 0,0 0 0,-1 0 0,2-1 0,2 0 0,0-1 0,-1 1 0,1-1 0,-1 0 0,1-1 0,-1 1 0,0 0 0,0-1 0,0 0 0,3-4 0,42-49 0,-3-2 0,58-99 0,-12 17 0,-63 108 0,-28 32 0,-1 0 0,1 0 0,0 0 0,0 0 0,0 0 0,0 1 0,0-1 0,0 0 0,0 0 0,0 0 0,0 0 0,0 1 0,0-1 0,0 0 0,0 0 0,0 0 0,0 0 0,0 1 0,0-1 0,0 0 0,0 0 0,0 0 0,1 0 0,-1 0 0,0 1 0,0-1 0,0 0 0,0 0 0,0 0 0,0 0 0,0 0 0,0 0 0,1 1 0,-1-1 0,0 0 0,0 0 0,0 0 0,0 0 0,0 0 0,1 0 0,-1 0 0,0 0 0,0 0 0,0 0 0,0 0 0,1 0 0,-1 0 0,0 0 0,0 0 0,0 0 0,0 0 0,1 0 0,-1 0 0,0 0 0,0 0 0,0 0 0,0 0 0,0 0 0,1 0 0,-1 0 0,0 0 0,0-1 0,-20 60 0,-72 136 0,71-165 0,12-22 0,5-10 0,5-5 0,-2 2 0,-14 19 0,-2 3 0,-57 53 0,69-66 0,0 0 0,-1 0 0,1-1 0,-1 1 0,0-1 0,0-1 0,0 1 0,0-1 0,0 0 0,-1 0 0,1-1 0,-10 2 0,13-3 0,0-1 0,-1 1 0,1 0 0,0-1 0,0 0 0,0 0 0,0 0 0,0 0 0,1 0 0,-1 0 0,0-1 0,0 0 0,1 1 0,-1-1 0,1 0 0,-1 0 0,1 0 0,-4-5 0,-1-3 0,0 0 0,1-1 0,-9-18 0,12 22 0,-1-1 0,0 1 0,0 0 0,-1 0 0,0 0 0,-8-9 0,10 14 0,1 0 0,0 1 0,-1-1 0,1 1 0,-1 0 0,1 0 0,-1 0 0,0 0 0,1 0 0,-1 1 0,0-1 0,0 1 0,1 0 0,-1 0 0,0 0 0,0 0 0,0 0 0,1 0 0,-1 1 0,0-1 0,1 1 0,-1 0 0,0 0 0,1 0 0,-5 2 0,-4 4 0,0-1 0,0 1 0,0 1 0,-13 12 0,-14 18 0,-67 83 0,31-32 0,61-78 0,10-14 0,13-26 0,2 2 0,-20 45 0,-6 14 0,11-22 0,12-21 0,12-17 0,-21 29 0,-1-1 0,1 0 0,0 1 0,0-1 0,0 0 0,0 1 0,0-1 0,0 0 0,0 1 0,1-1 0,-1 0 0,0 1 0,0-1 0,0 0 0,0 1 0,0-1 0,0 0 0,1 0 0,-1 1 0,0-1 0,0 0 0,0 0 0,1 1 0,-1-1 0,0 0 0,0 0 0,1 1 0,-1-1 0,0 0 0,0 0 0,1 0 0,-1 0 0,0 0 0,1 1 0,-1-1 0,0 0 0,1 0 0,-1 0 0,0 0 0,1 0 0,-1 0 0,0 0 0,1 0 0,-1 0 0,0 0 0,1 0 0,-1 0 0,0 0 0,0-1 0,1 1 0,-1 0 0,0 0 0,1 0 0,-1 0 0,0-1 0,0 1 0,1 0 0,-1 0 0,0 0 0,0-1 0,1 1 0,-1 0 0,-4 36 0,-10 22 0,-2 0 0,-3 0 0,-27 55 0,41-101 0,-1 0 0,0 0 0,-14 19 0,20-30 0,0-1 0,-1 1 0,1-1 0,0 1 0,0-1 0,-1 0 0,1 1 0,0-1 0,-1 1 0,1-1 0,0 0 0,-1 1 0,1-1 0,-1 0 0,1 1 0,-1-1 0,1 0 0,0 0 0,-1 0 0,1 1 0,-1-1 0,1 0 0,-1 0 0,1 0 0,-1 0 0,1 0 0,-1 0 0,1 0 0,-1 0 0,0 0 0,1 0 0,-1 0 0,1 0 0,-1 0 0,1 0 0,-1-1 0,1 1 0,0 0 0,-1 0 0,1-1 0,-1 1 0,1 0 0,-1-1 0,1 1 0,0 0 0,-1-1 0,1 1 0,0 0 0,-1-1 0,1 1 0,0-1 0,-1 1 0,1-1 0,0 1 0,0-1 0,0 1 0,-1 0 0,1-1 0,0 0 0,-3-16 0,0-1 0,1 1 0,1 0 0,0-1 0,3-27 0,3 11 0,-5 34 0,0 0 0,0 0 0,0 0 0,0 1 0,0-1 0,0 0 0,0 0 0,0 0 0,0 0 0,0 0 0,0 0 0,0 1 0,0-1 0,0 0 0,0 0 0,0 0 0,0 0 0,0 0 0,0 0 0,0 1 0,0-1 0,1 0 0,-1 0 0,0 0 0,0 0 0,0 0 0,0 0 0,0 0 0,0 0 0,0 0 0,1 0 0,-1 1 0,0-1 0,0 0 0,0 0 0,0 0 0,0 0 0,0 0 0,1 0 0,-1 0 0,0 0 0,0 0 0,0 0 0,0 0 0,0 0 0,1 0 0,-1 0 0,0 0 0,0 0 0,0-1 0,0 1 0,0 0 0,0 0 0,1 0 0,-1 0 0,0 0 0,0 0 0,0 0 0,0 0 0,0 0 0,0 0 0,0-1 0,12 54 0,-10-41 0,1-2 0,0-23 0,-7-28 0,-2 31 0,0 0 0,-1 0 0,0 1 0,-1 0 0,0 0 0,-1 1 0,1 0 0,-1 1 0,-21-13 0,-3-6 0,-83-68-1365,72 59-5461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2T01:15:03.140"/>
    </inkml:context>
    <inkml:brush xml:id="br0">
      <inkml:brushProperty name="width" value="0.2" units="cm"/>
      <inkml:brushProperty name="height" value="0.2" units="cm"/>
    </inkml:brush>
  </inkml:definitions>
  <inkml:trace contextRef="#ctx0" brushRef="#br0">2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FA214-1F82-43C6-B02C-BE5D461F5AC8}"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811B2-0382-4A94-B7C8-6DDC8FB4E5DA}" type="slidenum">
              <a:rPr lang="en-US" smtClean="0"/>
              <a:t>‹#›</a:t>
            </a:fld>
            <a:endParaRPr lang="en-US"/>
          </a:p>
        </p:txBody>
      </p:sp>
    </p:spTree>
    <p:extLst>
      <p:ext uri="{BB962C8B-B14F-4D97-AF65-F5344CB8AC3E}">
        <p14:creationId xmlns:p14="http://schemas.microsoft.com/office/powerpoint/2010/main" val="1598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748741B-5953-40C1-9924-CF136179C28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13492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10</a:t>
            </a:fld>
            <a:endParaRPr lang="en-US" altLang="en-US"/>
          </a:p>
        </p:txBody>
      </p:sp>
    </p:spTree>
    <p:extLst>
      <p:ext uri="{BB962C8B-B14F-4D97-AF65-F5344CB8AC3E}">
        <p14:creationId xmlns:p14="http://schemas.microsoft.com/office/powerpoint/2010/main" val="38386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0C47C-5095-0FF5-0A07-9A57EE853F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39F51-847A-AECF-3C81-E05D092FD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F03F9-AE18-6835-8FB0-B44B864D3336}"/>
              </a:ext>
            </a:extLst>
          </p:cNvPr>
          <p:cNvSpPr>
            <a:spLocks noGrp="1"/>
          </p:cNvSpPr>
          <p:nvPr>
            <p:ph type="body" idx="1"/>
          </p:nvPr>
        </p:nvSpPr>
        <p:spPr/>
        <p:txBody>
          <a:bodyPr/>
          <a:lstStyle/>
          <a:p>
            <a:pPr algn="l">
              <a:buFont typeface="Arial" panose="020B0604020202020204" pitchFamily="34" charset="0"/>
              <a:buChar char="•"/>
            </a:pPr>
            <a:r>
              <a:rPr lang="en-US" b="0" i="0" u="none" strike="noStrike" dirty="0" err="1">
                <a:solidFill>
                  <a:srgbClr val="000000"/>
                </a:solidFill>
                <a:effectLst/>
              </a:rPr>
              <a:t>bL</a:t>
            </a:r>
            <a:r>
              <a:rPr lang="en-US" b="0" i="0" u="none" strike="noStrike" dirty="0">
                <a:solidFill>
                  <a:srgbClr val="000000"/>
                </a:solidFill>
                <a:effectLst/>
              </a:rPr>
              <a:t> occur in nature </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"Our study aims to understand how geometry-induced separation depends on surface characteristics, particularly the role of surface-induced inhomogeneities in the boundary layer.”</a:t>
            </a:r>
          </a:p>
          <a:p>
            <a:pPr algn="l">
              <a:buFont typeface="Arial" panose="020B0604020202020204" pitchFamily="34" charset="0"/>
              <a:buChar char="•"/>
            </a:pPr>
            <a:endParaRPr lang="en-US" b="0" i="0" u="none" strike="noStrike" dirty="0">
              <a:solidFill>
                <a:srgbClr val="000000"/>
              </a:solidFill>
              <a:effectLst/>
            </a:endParaRPr>
          </a:p>
          <a:p>
            <a:pPr algn="l">
              <a:buFont typeface="Arial" panose="020B0604020202020204" pitchFamily="34" charset="0"/>
              <a:buChar char="•"/>
            </a:pPr>
            <a:r>
              <a:rPr lang="en-US" b="0" i="0" u="none" strike="noStrike" dirty="0">
                <a:solidFill>
                  <a:srgbClr val="000000"/>
                </a:solidFill>
                <a:effectLst/>
              </a:rPr>
              <a:t>"We also explore whether we can leverage this understanding in order </a:t>
            </a:r>
            <a:r>
              <a:rPr lang="en-US" b="0" i="0" u="none" strike="noStrike" dirty="0" err="1">
                <a:solidFill>
                  <a:srgbClr val="000000"/>
                </a:solidFill>
                <a:effectLst/>
              </a:rPr>
              <a:t>tto</a:t>
            </a:r>
            <a:r>
              <a:rPr lang="en-US" b="0" i="0" u="none" strike="noStrike" dirty="0">
                <a:solidFill>
                  <a:srgbClr val="000000"/>
                </a:solidFill>
                <a:effectLst/>
              </a:rPr>
              <a:t> delay separation "</a:t>
            </a:r>
          </a:p>
          <a:p>
            <a:endParaRPr lang="en-US" dirty="0"/>
          </a:p>
        </p:txBody>
      </p:sp>
      <p:sp>
        <p:nvSpPr>
          <p:cNvPr id="4" name="Slide Number Placeholder 3">
            <a:extLst>
              <a:ext uri="{FF2B5EF4-FFF2-40B4-BE49-F238E27FC236}">
                <a16:creationId xmlns:a16="http://schemas.microsoft.com/office/drawing/2014/main" id="{AC44462F-40F8-BA55-CA83-62CF797D1E9C}"/>
              </a:ext>
            </a:extLst>
          </p:cNvPr>
          <p:cNvSpPr>
            <a:spLocks noGrp="1"/>
          </p:cNvSpPr>
          <p:nvPr>
            <p:ph type="sldNum" sz="quarter" idx="5"/>
          </p:nvPr>
        </p:nvSpPr>
        <p:spPr/>
        <p:txBody>
          <a:bodyPr/>
          <a:lstStyle/>
          <a:p>
            <a:pPr>
              <a:defRPr/>
            </a:pPr>
            <a:fld id="{3748741B-5953-40C1-9924-CF136179C281}" type="slidenum">
              <a:rPr lang="en-US" altLang="en-US" smtClean="0"/>
              <a:pPr>
                <a:defRPr/>
              </a:pPr>
              <a:t>2</a:t>
            </a:fld>
            <a:endParaRPr lang="en-US" altLang="en-US"/>
          </a:p>
        </p:txBody>
      </p:sp>
    </p:spTree>
    <p:extLst>
      <p:ext uri="{BB962C8B-B14F-4D97-AF65-F5344CB8AC3E}">
        <p14:creationId xmlns:p14="http://schemas.microsoft.com/office/powerpoint/2010/main" val="314292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current experiments </a:t>
            </a:r>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3</a:t>
            </a:fld>
            <a:endParaRPr lang="en-US" altLang="en-US"/>
          </a:p>
        </p:txBody>
      </p:sp>
    </p:spTree>
    <p:extLst>
      <p:ext uri="{BB962C8B-B14F-4D97-AF65-F5344CB8AC3E}">
        <p14:creationId xmlns:p14="http://schemas.microsoft.com/office/powerpoint/2010/main" val="196744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8544F-B54B-3A2F-4B05-F16E882D9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5F2F8-2C45-D824-9999-63D5125A5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7C8BC-061E-1E04-6A38-FA83A917C651}"/>
              </a:ext>
            </a:extLst>
          </p:cNvPr>
          <p:cNvSpPr>
            <a:spLocks noGrp="1"/>
          </p:cNvSpPr>
          <p:nvPr>
            <p:ph type="body" idx="1"/>
          </p:nvPr>
        </p:nvSpPr>
        <p:spPr/>
        <p:txBody>
          <a:bodyPr/>
          <a:lstStyle/>
          <a:p>
            <a:r>
              <a:rPr lang="en-US" dirty="0"/>
              <a:t>For our current experiments </a:t>
            </a:r>
          </a:p>
        </p:txBody>
      </p:sp>
      <p:sp>
        <p:nvSpPr>
          <p:cNvPr id="4" name="Slide Number Placeholder 3">
            <a:extLst>
              <a:ext uri="{FF2B5EF4-FFF2-40B4-BE49-F238E27FC236}">
                <a16:creationId xmlns:a16="http://schemas.microsoft.com/office/drawing/2014/main" id="{26D3C480-28F1-DFAF-572F-D6510C946F72}"/>
              </a:ext>
            </a:extLst>
          </p:cNvPr>
          <p:cNvSpPr>
            <a:spLocks noGrp="1"/>
          </p:cNvSpPr>
          <p:nvPr>
            <p:ph type="sldNum" sz="quarter" idx="5"/>
          </p:nvPr>
        </p:nvSpPr>
        <p:spPr/>
        <p:txBody>
          <a:bodyPr/>
          <a:lstStyle/>
          <a:p>
            <a:pPr>
              <a:defRPr/>
            </a:pPr>
            <a:fld id="{3748741B-5953-40C1-9924-CF136179C281}" type="slidenum">
              <a:rPr lang="en-US" altLang="en-US" smtClean="0"/>
              <a:pPr>
                <a:defRPr/>
              </a:pPr>
              <a:t>4</a:t>
            </a:fld>
            <a:endParaRPr lang="en-US" altLang="en-US"/>
          </a:p>
        </p:txBody>
      </p:sp>
    </p:spTree>
    <p:extLst>
      <p:ext uri="{BB962C8B-B14F-4D97-AF65-F5344CB8AC3E}">
        <p14:creationId xmlns:p14="http://schemas.microsoft.com/office/powerpoint/2010/main" val="362508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5</a:t>
            </a:fld>
            <a:endParaRPr lang="en-US" altLang="en-US"/>
          </a:p>
        </p:txBody>
      </p:sp>
    </p:spTree>
    <p:extLst>
      <p:ext uri="{BB962C8B-B14F-4D97-AF65-F5344CB8AC3E}">
        <p14:creationId xmlns:p14="http://schemas.microsoft.com/office/powerpoint/2010/main" val="275368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607D9-35FF-EB7B-69AC-61D213993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1F18A-ABD3-DBE6-7E6B-2F9359FB14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2DC9B7-5068-8768-20D5-21F255B628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F26881-5935-3FDF-CC8A-ACBBD34C76FF}"/>
              </a:ext>
            </a:extLst>
          </p:cNvPr>
          <p:cNvSpPr>
            <a:spLocks noGrp="1"/>
          </p:cNvSpPr>
          <p:nvPr>
            <p:ph type="sldNum" sz="quarter" idx="5"/>
          </p:nvPr>
        </p:nvSpPr>
        <p:spPr/>
        <p:txBody>
          <a:bodyPr/>
          <a:lstStyle/>
          <a:p>
            <a:pPr>
              <a:defRPr/>
            </a:pPr>
            <a:fld id="{3748741B-5953-40C1-9924-CF136179C281}" type="slidenum">
              <a:rPr lang="en-US" altLang="en-US" smtClean="0"/>
              <a:pPr>
                <a:defRPr/>
              </a:pPr>
              <a:t>6</a:t>
            </a:fld>
            <a:endParaRPr lang="en-US" altLang="en-US"/>
          </a:p>
        </p:txBody>
      </p:sp>
    </p:spTree>
    <p:extLst>
      <p:ext uri="{BB962C8B-B14F-4D97-AF65-F5344CB8AC3E}">
        <p14:creationId xmlns:p14="http://schemas.microsoft.com/office/powerpoint/2010/main" val="234390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7</a:t>
            </a:fld>
            <a:endParaRPr lang="en-US" altLang="en-US"/>
          </a:p>
        </p:txBody>
      </p:sp>
    </p:spTree>
    <p:extLst>
      <p:ext uri="{BB962C8B-B14F-4D97-AF65-F5344CB8AC3E}">
        <p14:creationId xmlns:p14="http://schemas.microsoft.com/office/powerpoint/2010/main" val="1623457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6BF9E-CBC0-2F54-1D88-817C16DEA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C3100-1A64-F03E-C3F9-D6476242D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66034-DC09-8AAE-D612-930D7152F1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B2BE11-A92F-645B-7ACF-876D18B2435F}"/>
              </a:ext>
            </a:extLst>
          </p:cNvPr>
          <p:cNvSpPr>
            <a:spLocks noGrp="1"/>
          </p:cNvSpPr>
          <p:nvPr>
            <p:ph type="sldNum" sz="quarter" idx="5"/>
          </p:nvPr>
        </p:nvSpPr>
        <p:spPr/>
        <p:txBody>
          <a:bodyPr/>
          <a:lstStyle/>
          <a:p>
            <a:pPr>
              <a:defRPr/>
            </a:pPr>
            <a:fld id="{3748741B-5953-40C1-9924-CF136179C281}" type="slidenum">
              <a:rPr lang="en-US" altLang="en-US" smtClean="0"/>
              <a:pPr>
                <a:defRPr/>
              </a:pPr>
              <a:t>8</a:t>
            </a:fld>
            <a:endParaRPr lang="en-US" altLang="en-US"/>
          </a:p>
        </p:txBody>
      </p:sp>
    </p:spTree>
    <p:extLst>
      <p:ext uri="{BB962C8B-B14F-4D97-AF65-F5344CB8AC3E}">
        <p14:creationId xmlns:p14="http://schemas.microsoft.com/office/powerpoint/2010/main" val="2323827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Once we understood that the difference </a:t>
                </a:r>
              </a:p>
              <a:p>
                <a:endParaRPr lang="en-US" dirty="0"/>
              </a:p>
              <a:p>
                <a:r>
                  <a:rPr lang="en-US" dirty="0"/>
                  <a:t>TBL is comprised of stochastic motions and coherent structures with packets of fluids moving independently </a:t>
                </a:r>
              </a:p>
              <a:p>
                <a:endParaRPr lang="en-US" dirty="0"/>
              </a:p>
              <a:p>
                <a:endParaRPr lang="en-US" u="sng" dirty="0"/>
              </a:p>
            </p:txBody>
          </p:sp>
        </mc:Choice>
        <mc:Fallback xmlns="">
          <p:sp>
            <p:nvSpPr>
              <p:cNvPr id="3" name="Notes Placeholder 2"/>
              <p:cNvSpPr>
                <a:spLocks noGrp="1"/>
              </p:cNvSpPr>
              <p:nvPr>
                <p:ph type="body" idx="1"/>
              </p:nvPr>
            </p:nvSpPr>
            <p:spPr/>
            <p:txBody>
              <a:bodyPr/>
              <a:lstStyle/>
              <a:p>
                <a:r>
                  <a:rPr lang="en-US" dirty="0"/>
                  <a:t>TBL is comprised of stochastic motions and coherent structures with packets of fluids moving independently </a:t>
                </a:r>
              </a:p>
              <a:p>
                <a:endParaRPr lang="en-US" dirty="0"/>
              </a:p>
              <a:p>
                <a:r>
                  <a:rPr lang="en-US" u="sng" dirty="0"/>
                  <a:t>CS are dynamically significant and create events of interest</a:t>
                </a:r>
              </a:p>
              <a:p>
                <a:endParaRPr lang="en-US" u="sng" dirty="0"/>
              </a:p>
              <a:p>
                <a:r>
                  <a:rPr lang="en-US" sz="14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Coherent structures</a:t>
                </a:r>
              </a:p>
              <a:p>
                <a:r>
                  <a:rPr lang="en-US" sz="1200" dirty="0">
                    <a:latin typeface="Arial" panose="020B0604020202020204" pitchFamily="34" charset="0"/>
                    <a:cs typeface="Arial" panose="020B0604020202020204" pitchFamily="34" charset="0"/>
                  </a:rPr>
                  <a:t>	1) Increase in energy, frequency, and size with increased </a:t>
                </a:r>
                <a:r>
                  <a:rPr lang="en-US" sz="1200" b="0" i="0">
                    <a:latin typeface="Cambria Math" panose="02040503050406030204" pitchFamily="18" charset="0"/>
                    <a:cs typeface="Arial" panose="020B0604020202020204" pitchFamily="34" charset="0"/>
                  </a:rPr>
                  <a:t>𝑅𝑒_𝜏</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2) Are organized in relation to the TBL structure</a:t>
                </a:r>
              </a:p>
              <a:p>
                <a:r>
                  <a:rPr lang="en-US" sz="1200" dirty="0">
                    <a:latin typeface="Arial" panose="020B0604020202020204" pitchFamily="34" charset="0"/>
                    <a:cs typeface="Arial" panose="020B0604020202020204" pitchFamily="34" charset="0"/>
                  </a:rPr>
                  <a:t>	3) Influence boundary layer behavior, characteristics</a:t>
                </a:r>
              </a:p>
              <a:p>
                <a:endParaRPr lang="en-US" sz="1200" dirty="0">
                  <a:latin typeface="Arial" panose="020B0604020202020204" pitchFamily="34" charset="0"/>
                  <a:cs typeface="Arial" panose="020B0604020202020204" pitchFamily="34" charset="0"/>
                </a:endParaRPr>
              </a:p>
              <a:p>
                <a:r>
                  <a:rPr lang="en-US" u="none" dirty="0"/>
                  <a:t>Stochastic and coherent motions are not mutually exclusive</a:t>
                </a:r>
              </a:p>
              <a:p>
                <a:r>
                  <a:rPr lang="en-US" u="none" dirty="0"/>
                  <a:t>Discuss different coherent motions</a:t>
                </a:r>
              </a:p>
            </p:txBody>
          </p:sp>
        </mc:Fallback>
      </mc:AlternateContent>
      <p:sp>
        <p:nvSpPr>
          <p:cNvPr id="4" name="Slide Number Placeholder 3"/>
          <p:cNvSpPr>
            <a:spLocks noGrp="1"/>
          </p:cNvSpPr>
          <p:nvPr>
            <p:ph type="sldNum" sz="quarter" idx="5"/>
          </p:nvPr>
        </p:nvSpPr>
        <p:spPr/>
        <p:txBody>
          <a:bodyPr/>
          <a:lstStyle/>
          <a:p>
            <a:pPr>
              <a:defRPr/>
            </a:pPr>
            <a:fld id="{3748741B-5953-40C1-9924-CF136179C281}" type="slidenum">
              <a:rPr lang="en-US" altLang="en-US" smtClean="0"/>
              <a:pPr>
                <a:defRPr/>
              </a:pPr>
              <a:t>9</a:t>
            </a:fld>
            <a:endParaRPr lang="en-US" altLang="en-US"/>
          </a:p>
        </p:txBody>
      </p:sp>
    </p:spTree>
    <p:extLst>
      <p:ext uri="{BB962C8B-B14F-4D97-AF65-F5344CB8AC3E}">
        <p14:creationId xmlns:p14="http://schemas.microsoft.com/office/powerpoint/2010/main" val="96134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00115"/>
            <a:ext cx="10363200" cy="1470025"/>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914400" y="3429000"/>
            <a:ext cx="10363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7" name="TextBox 11">
            <a:extLst>
              <a:ext uri="{FF2B5EF4-FFF2-40B4-BE49-F238E27FC236}">
                <a16:creationId xmlns:a16="http://schemas.microsoft.com/office/drawing/2014/main" id="{BA617437-0F17-0BB2-FA30-DAE236A429DD}"/>
              </a:ext>
            </a:extLst>
          </p:cNvPr>
          <p:cNvSpPr txBox="1">
            <a:spLocks noChangeArrowheads="1"/>
          </p:cNvSpPr>
          <p:nvPr userDrawn="1"/>
        </p:nvSpPr>
        <p:spPr bwMode="auto">
          <a:xfrm>
            <a:off x="914400" y="1143856"/>
            <a:ext cx="8123236" cy="400110"/>
          </a:xfrm>
          <a:prstGeom prst="rect">
            <a:avLst/>
          </a:prstGeom>
          <a:solidFill>
            <a:srgbClr val="FFC62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US" altLang="en-US" sz="2000" b="1" dirty="0"/>
              <a:t>Complex Mixing and Advanced Turbulence (CMAT) Laboratory</a:t>
            </a:r>
          </a:p>
        </p:txBody>
      </p:sp>
      <p:pic>
        <p:nvPicPr>
          <p:cNvPr id="29" name="Picture 1">
            <a:extLst>
              <a:ext uri="{FF2B5EF4-FFF2-40B4-BE49-F238E27FC236}">
                <a16:creationId xmlns:a16="http://schemas.microsoft.com/office/drawing/2014/main" id="{289A0DC4-C7F6-FAD5-A776-2929F14733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29666" y="5559126"/>
            <a:ext cx="4050291" cy="112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29">
            <a:extLst>
              <a:ext uri="{FF2B5EF4-FFF2-40B4-BE49-F238E27FC236}">
                <a16:creationId xmlns:a16="http://schemas.microsoft.com/office/drawing/2014/main" id="{8FDED9CE-37E2-A82F-E368-DA5C4C3E49E5}"/>
              </a:ext>
            </a:extLst>
          </p:cNvPr>
          <p:cNvGrpSpPr/>
          <p:nvPr userDrawn="1"/>
        </p:nvGrpSpPr>
        <p:grpSpPr>
          <a:xfrm>
            <a:off x="459525" y="5506297"/>
            <a:ext cx="4480526" cy="1126559"/>
            <a:chOff x="6566523" y="5346670"/>
            <a:chExt cx="4480526" cy="1126559"/>
          </a:xfrm>
        </p:grpSpPr>
        <p:sp>
          <p:nvSpPr>
            <p:cNvPr id="31" name="TextBox 30">
              <a:extLst>
                <a:ext uri="{FF2B5EF4-FFF2-40B4-BE49-F238E27FC236}">
                  <a16:creationId xmlns:a16="http://schemas.microsoft.com/office/drawing/2014/main" id="{4B46FC52-ED5F-03A1-B738-2AD7FD3D627F}"/>
                </a:ext>
              </a:extLst>
            </p:cNvPr>
            <p:cNvSpPr txBox="1"/>
            <p:nvPr/>
          </p:nvSpPr>
          <p:spPr>
            <a:xfrm>
              <a:off x="8129071" y="5454024"/>
              <a:ext cx="2917978" cy="1015663"/>
            </a:xfrm>
            <a:prstGeom prst="rect">
              <a:avLst/>
            </a:prstGeom>
            <a:noFill/>
          </p:spPr>
          <p:txBody>
            <a:bodyPr wrap="none" rtlCol="0">
              <a:spAutoFit/>
            </a:bodyPr>
            <a:lstStyle/>
            <a:p>
              <a:r>
                <a:rPr lang="en-US" sz="2000" b="1" dirty="0">
                  <a:solidFill>
                    <a:srgbClr val="8C1D40"/>
                  </a:solidFill>
                  <a:latin typeface="Arial" panose="020B0604020202020204" pitchFamily="34" charset="0"/>
                  <a:cs typeface="Arial" panose="020B0604020202020204" pitchFamily="34" charset="0"/>
                </a:rPr>
                <a:t>Complex Mixing and</a:t>
              </a:r>
            </a:p>
            <a:p>
              <a:r>
                <a:rPr lang="en-US" sz="2000" b="1" dirty="0">
                  <a:solidFill>
                    <a:srgbClr val="8C1D40"/>
                  </a:solidFill>
                  <a:latin typeface="Arial" panose="020B0604020202020204" pitchFamily="34" charset="0"/>
                  <a:cs typeface="Arial" panose="020B0604020202020204" pitchFamily="34" charset="0"/>
                </a:rPr>
                <a:t>Advanced Turbulence </a:t>
              </a:r>
            </a:p>
            <a:p>
              <a:r>
                <a:rPr lang="en-US" sz="2000" b="1" dirty="0">
                  <a:solidFill>
                    <a:srgbClr val="8C1D40"/>
                  </a:solidFill>
                  <a:latin typeface="Arial" panose="020B0604020202020204" pitchFamily="34" charset="0"/>
                  <a:cs typeface="Arial" panose="020B0604020202020204" pitchFamily="34" charset="0"/>
                </a:rPr>
                <a:t>Laboratory</a:t>
              </a:r>
            </a:p>
          </p:txBody>
        </p:sp>
        <p:grpSp>
          <p:nvGrpSpPr>
            <p:cNvPr id="32" name="Group 31">
              <a:extLst>
                <a:ext uri="{FF2B5EF4-FFF2-40B4-BE49-F238E27FC236}">
                  <a16:creationId xmlns:a16="http://schemas.microsoft.com/office/drawing/2014/main" id="{211E0CB9-EC52-72FD-1250-88CB6E6788F8}"/>
                </a:ext>
              </a:extLst>
            </p:cNvPr>
            <p:cNvGrpSpPr/>
            <p:nvPr/>
          </p:nvGrpSpPr>
          <p:grpSpPr>
            <a:xfrm>
              <a:off x="6566523" y="5346670"/>
              <a:ext cx="1562548" cy="1126559"/>
              <a:chOff x="4175212" y="5346670"/>
              <a:chExt cx="1562548" cy="1126559"/>
            </a:xfrm>
          </p:grpSpPr>
          <p:pic>
            <p:nvPicPr>
              <p:cNvPr id="33" name="Picture 1">
                <a:extLst>
                  <a:ext uri="{FF2B5EF4-FFF2-40B4-BE49-F238E27FC236}">
                    <a16:creationId xmlns:a16="http://schemas.microsoft.com/office/drawing/2014/main" id="{707C0CE7-60C6-047A-52C2-A9297F30A254}"/>
                  </a:ext>
                </a:extLst>
              </p:cNvPr>
              <p:cNvPicPr>
                <a:picLocks noChangeAspect="1"/>
              </p:cNvPicPr>
              <p:nvPr/>
            </p:nvPicPr>
            <p:blipFill rotWithShape="1">
              <a:blip r:embed="rId2">
                <a:extLst>
                  <a:ext uri="{28A0092B-C50C-407E-A947-70E740481C1C}">
                    <a14:useLocalDpi xmlns:a14="http://schemas.microsoft.com/office/drawing/2010/main" val="0"/>
                  </a:ext>
                </a:extLst>
              </a:blip>
              <a:srcRect r="58310"/>
              <a:stretch/>
            </p:blipFill>
            <p:spPr bwMode="auto">
              <a:xfrm>
                <a:off x="4175212" y="5346670"/>
                <a:ext cx="15248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a:extLst>
                  <a:ext uri="{FF2B5EF4-FFF2-40B4-BE49-F238E27FC236}">
                    <a16:creationId xmlns:a16="http://schemas.microsoft.com/office/drawing/2014/main" id="{506A4A9E-126C-727B-A009-4342A872F470}"/>
                  </a:ext>
                </a:extLst>
              </p:cNvPr>
              <p:cNvSpPr txBox="1"/>
              <p:nvPr/>
            </p:nvSpPr>
            <p:spPr>
              <a:xfrm>
                <a:off x="4294597" y="6073119"/>
                <a:ext cx="1443163" cy="400110"/>
              </a:xfrm>
              <a:prstGeom prst="rect">
                <a:avLst/>
              </a:prstGeom>
              <a:noFill/>
            </p:spPr>
            <p:txBody>
              <a:bodyPr wrap="square" rtlCol="0">
                <a:spAutoFit/>
              </a:bodyPr>
              <a:lstStyle/>
              <a:p>
                <a:r>
                  <a:rPr lang="en-US" sz="2000" b="1" dirty="0">
                    <a:solidFill>
                      <a:srgbClr val="8C1D40"/>
                    </a:solidFill>
                    <a:latin typeface="Arial" panose="020B0604020202020204" pitchFamily="34" charset="0"/>
                    <a:cs typeface="Arial" panose="020B0604020202020204" pitchFamily="34" charset="0"/>
                  </a:rPr>
                  <a:t>CMAT Lab</a:t>
                </a:r>
              </a:p>
            </p:txBody>
          </p:sp>
        </p:grpSp>
      </p:grpSp>
    </p:spTree>
    <p:extLst>
      <p:ext uri="{BB962C8B-B14F-4D97-AF65-F5344CB8AC3E}">
        <p14:creationId xmlns:p14="http://schemas.microsoft.com/office/powerpoint/2010/main" val="42247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9AB95A8-705B-4DC9-997E-C17E78792008}" type="datetimeFigureOut">
              <a:rPr lang="en-US" altLang="en-US"/>
              <a:pPr>
                <a:defRPr/>
              </a:pPr>
              <a:t>4/16/2025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942C7-E683-4850-8383-3B1B894F8354}" type="slidenum">
              <a:rPr lang="en-US" altLang="en-US"/>
              <a:pPr>
                <a:defRPr/>
              </a:pPr>
              <a:t>‹#›</a:t>
            </a:fld>
            <a:endParaRPr lang="en-US" altLang="en-US"/>
          </a:p>
        </p:txBody>
      </p:sp>
    </p:spTree>
    <p:extLst>
      <p:ext uri="{BB962C8B-B14F-4D97-AF65-F5344CB8AC3E}">
        <p14:creationId xmlns:p14="http://schemas.microsoft.com/office/powerpoint/2010/main" val="353208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12B28E-25E3-4D9D-BE11-0A3A475BFC13}" type="datetimeFigureOut">
              <a:rPr lang="en-US" altLang="en-US"/>
              <a:pPr>
                <a:defRPr/>
              </a:pPr>
              <a:t>4/16/2025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8993E-D48C-4FAC-9979-A3C1758D01B1}" type="slidenum">
              <a:rPr lang="en-US" altLang="en-US"/>
              <a:pPr>
                <a:defRPr/>
              </a:pPr>
              <a:t>‹#›</a:t>
            </a:fld>
            <a:endParaRPr lang="en-US" altLang="en-US"/>
          </a:p>
        </p:txBody>
      </p:sp>
    </p:spTree>
    <p:extLst>
      <p:ext uri="{BB962C8B-B14F-4D97-AF65-F5344CB8AC3E}">
        <p14:creationId xmlns:p14="http://schemas.microsoft.com/office/powerpoint/2010/main" val="2655030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50362-0D2D-4C20-BE9B-253092BE41BD}" type="datetimeFigureOut">
              <a:rPr lang="en-US" altLang="en-US"/>
              <a:pPr>
                <a:defRPr/>
              </a:pPr>
              <a:t>4/16/2025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AE75-F874-4353-BAC0-E4D7679B94C6}" type="slidenum">
              <a:rPr lang="en-US" altLang="en-US"/>
              <a:pPr>
                <a:defRPr/>
              </a:pPr>
              <a:t>‹#›</a:t>
            </a:fld>
            <a:endParaRPr lang="en-US" altLang="en-US"/>
          </a:p>
        </p:txBody>
      </p:sp>
      <p:pic>
        <p:nvPicPr>
          <p:cNvPr id="8" name="Picture 7">
            <a:extLst>
              <a:ext uri="{FF2B5EF4-FFF2-40B4-BE49-F238E27FC236}">
                <a16:creationId xmlns:a16="http://schemas.microsoft.com/office/drawing/2014/main" id="{425A8141-648A-427B-ADDB-64461CB32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51587" y="6205012"/>
            <a:ext cx="2404865" cy="66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20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E115AB-1B58-4A37-87E1-0996203DA4EE}" type="datetimeFigureOut">
              <a:rPr lang="en-US" altLang="en-US"/>
              <a:pPr>
                <a:defRPr/>
              </a:pPr>
              <a:t>4/16/2025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02782-F0F8-407A-8BD9-3A96D9E2BE19}" type="slidenum">
              <a:rPr lang="en-US" altLang="en-US"/>
              <a:pPr>
                <a:defRPr/>
              </a:pPr>
              <a:t>‹#›</a:t>
            </a:fld>
            <a:endParaRPr lang="en-US" altLang="en-US"/>
          </a:p>
        </p:txBody>
      </p:sp>
    </p:spTree>
    <p:extLst>
      <p:ext uri="{BB962C8B-B14F-4D97-AF65-F5344CB8AC3E}">
        <p14:creationId xmlns:p14="http://schemas.microsoft.com/office/powerpoint/2010/main" val="129691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889E1DB-C9A4-4B9B-9D7D-DF6593DB21E6}" type="datetimeFigureOut">
              <a:rPr lang="en-US" altLang="en-US"/>
              <a:pPr>
                <a:defRPr/>
              </a:pPr>
              <a:t>4/16/2025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C846D-7CAC-4E0E-AE62-ABFD4FEC2026}" type="slidenum">
              <a:rPr lang="en-US" altLang="en-US"/>
              <a:pPr>
                <a:defRPr/>
              </a:pPr>
              <a:t>‹#›</a:t>
            </a:fld>
            <a:endParaRPr lang="en-US" altLang="en-US"/>
          </a:p>
        </p:txBody>
      </p:sp>
    </p:spTree>
    <p:extLst>
      <p:ext uri="{BB962C8B-B14F-4D97-AF65-F5344CB8AC3E}">
        <p14:creationId xmlns:p14="http://schemas.microsoft.com/office/powerpoint/2010/main" val="189765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855C10-9E41-4D12-9CF7-FC52B366257D}" type="datetimeFigureOut">
              <a:rPr lang="en-US" altLang="en-US"/>
              <a:pPr>
                <a:defRPr/>
              </a:pPr>
              <a:t>4/16/2025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8A2A40-9AB9-4F3C-A0F7-B58FEFFA65C7}" type="slidenum">
              <a:rPr lang="en-US" altLang="en-US"/>
              <a:pPr>
                <a:defRPr/>
              </a:pPr>
              <a:t>‹#›</a:t>
            </a:fld>
            <a:endParaRPr lang="en-US" altLang="en-US"/>
          </a:p>
        </p:txBody>
      </p:sp>
    </p:spTree>
    <p:extLst>
      <p:ext uri="{BB962C8B-B14F-4D97-AF65-F5344CB8AC3E}">
        <p14:creationId xmlns:p14="http://schemas.microsoft.com/office/powerpoint/2010/main" val="51089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220A31-ED3E-46E3-A63E-DB0F74F173FB}" type="datetimeFigureOut">
              <a:rPr lang="en-US" altLang="en-US"/>
              <a:pPr>
                <a:defRPr/>
              </a:pPr>
              <a:t>4/16/2025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0D1473-B1FF-4742-8FCF-D1FA7DAEC5AB}" type="slidenum">
              <a:rPr lang="en-US" altLang="en-US"/>
              <a:pPr>
                <a:defRPr/>
              </a:pPr>
              <a:t>‹#›</a:t>
            </a:fld>
            <a:endParaRPr lang="en-US" altLang="en-US"/>
          </a:p>
        </p:txBody>
      </p:sp>
    </p:spTree>
    <p:extLst>
      <p:ext uri="{BB962C8B-B14F-4D97-AF65-F5344CB8AC3E}">
        <p14:creationId xmlns:p14="http://schemas.microsoft.com/office/powerpoint/2010/main" val="25817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33DDA-321B-4251-ABBC-784A692E6550}" type="datetimeFigureOut">
              <a:rPr lang="en-US" altLang="en-US"/>
              <a:pPr>
                <a:defRPr/>
              </a:pPr>
              <a:t>4/16/2025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4648A4-1456-4956-B1A6-C3B7D582CE4E}" type="slidenum">
              <a:rPr lang="en-US" altLang="en-US"/>
              <a:pPr>
                <a:defRPr/>
              </a:pPr>
              <a:t>‹#›</a:t>
            </a:fld>
            <a:endParaRPr lang="en-US" altLang="en-US"/>
          </a:p>
        </p:txBody>
      </p:sp>
    </p:spTree>
    <p:extLst>
      <p:ext uri="{BB962C8B-B14F-4D97-AF65-F5344CB8AC3E}">
        <p14:creationId xmlns:p14="http://schemas.microsoft.com/office/powerpoint/2010/main" val="235385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FEB04C-A831-40B7-A97E-768446AE4AB0}" type="datetimeFigureOut">
              <a:rPr lang="en-US" altLang="en-US"/>
              <a:pPr>
                <a:defRPr/>
              </a:pPr>
              <a:t>4/16/2025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0037C-E2A2-4CAF-9FE2-8D19BC5372BA}" type="slidenum">
              <a:rPr lang="en-US" altLang="en-US"/>
              <a:pPr>
                <a:defRPr/>
              </a:pPr>
              <a:t>‹#›</a:t>
            </a:fld>
            <a:endParaRPr lang="en-US" altLang="en-US"/>
          </a:p>
        </p:txBody>
      </p:sp>
    </p:spTree>
    <p:extLst>
      <p:ext uri="{BB962C8B-B14F-4D97-AF65-F5344CB8AC3E}">
        <p14:creationId xmlns:p14="http://schemas.microsoft.com/office/powerpoint/2010/main" val="4199191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B67EBE9-303D-40CA-80BF-DF10BB80D4C6}" type="datetimeFigureOut">
              <a:rPr lang="en-US" altLang="en-US"/>
              <a:pPr>
                <a:defRPr/>
              </a:pPr>
              <a:t>4/16/2025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61A05-65FF-42B0-8B0E-9EBAC70CD822}" type="slidenum">
              <a:rPr lang="en-US" altLang="en-US"/>
              <a:pPr>
                <a:defRPr/>
              </a:pPr>
              <a:t>‹#›</a:t>
            </a:fld>
            <a:endParaRPr lang="en-US" altLang="en-US"/>
          </a:p>
        </p:txBody>
      </p:sp>
    </p:spTree>
    <p:extLst>
      <p:ext uri="{BB962C8B-B14F-4D97-AF65-F5344CB8AC3E}">
        <p14:creationId xmlns:p14="http://schemas.microsoft.com/office/powerpoint/2010/main" val="292047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69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043796"/>
            <a:ext cx="10972800" cy="508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8C906A35-E3F3-4858-9D3E-F80C6DFF1710}" type="datetimeFigureOut">
              <a:rPr lang="en-US" altLang="en-US"/>
              <a:pPr>
                <a:defRPr/>
              </a:pPr>
              <a:t>4/16/2025</a:t>
            </a:fld>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404B723B-1B94-438F-94A4-E05BB0476587}" type="slidenum">
              <a:rPr lang="en-US" altLang="en-US"/>
              <a:pPr>
                <a:defRPr/>
              </a:pPr>
              <a:t>‹#›</a:t>
            </a:fld>
            <a:endParaRPr lang="en-US" altLang="en-US"/>
          </a:p>
        </p:txBody>
      </p:sp>
    </p:spTree>
    <p:extLst>
      <p:ext uri="{BB962C8B-B14F-4D97-AF65-F5344CB8AC3E}">
        <p14:creationId xmlns:p14="http://schemas.microsoft.com/office/powerpoint/2010/main" val="1714827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130.png"/><Relationship Id="rId5" Type="http://schemas.openxmlformats.org/officeDocument/2006/relationships/customXml" Target="../ink/ink2.xml"/><Relationship Id="rId10" Type="http://schemas.openxmlformats.org/officeDocument/2006/relationships/image" Target="../media/image120.png"/><Relationship Id="rId4" Type="http://schemas.openxmlformats.org/officeDocument/2006/relationships/image" Target="../media/image15.jpeg"/><Relationship Id="rId9" Type="http://schemas.openxmlformats.org/officeDocument/2006/relationships/image" Target="../media/image10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78C557-4760-1603-7535-C98B725144F7}"/>
              </a:ext>
            </a:extLst>
          </p:cNvPr>
          <p:cNvSpPr/>
          <p:nvPr/>
        </p:nvSpPr>
        <p:spPr>
          <a:xfrm>
            <a:off x="763793" y="705265"/>
            <a:ext cx="9176273"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BCF8B94-EDB8-EAB1-C66A-397D6C3D6459}"/>
              </a:ext>
            </a:extLst>
          </p:cNvPr>
          <p:cNvSpPr>
            <a:spLocks noGrp="1"/>
          </p:cNvSpPr>
          <p:nvPr>
            <p:ph type="ctrTitle"/>
          </p:nvPr>
        </p:nvSpPr>
        <p:spPr>
          <a:xfrm>
            <a:off x="763793" y="1237813"/>
            <a:ext cx="10363200" cy="1470025"/>
          </a:xfrm>
        </p:spPr>
        <p:txBody>
          <a:bodyPr/>
          <a:lstStyle/>
          <a:p>
            <a:pPr algn="ctr"/>
            <a:r>
              <a:rPr lang="en-US" sz="3600" b="1" dirty="0"/>
              <a:t>Boundary Layer Separation over Porous Substrates</a:t>
            </a:r>
          </a:p>
        </p:txBody>
      </p:sp>
      <p:sp>
        <p:nvSpPr>
          <p:cNvPr id="6" name="Subtitle 2">
            <a:extLst>
              <a:ext uri="{FF2B5EF4-FFF2-40B4-BE49-F238E27FC236}">
                <a16:creationId xmlns:a16="http://schemas.microsoft.com/office/drawing/2014/main" id="{97AD67A9-E842-2349-9936-5DF45ABEB02E}"/>
              </a:ext>
            </a:extLst>
          </p:cNvPr>
          <p:cNvSpPr txBox="1">
            <a:spLocks/>
          </p:cNvSpPr>
          <p:nvPr/>
        </p:nvSpPr>
        <p:spPr bwMode="auto">
          <a:xfrm>
            <a:off x="1524000" y="2928790"/>
            <a:ext cx="9144000" cy="253325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a:lstStyle>
          <a:p>
            <a:pPr marL="0" indent="0" algn="ctr" eaLnBrk="1" hangingPunct="1">
              <a:buClr>
                <a:srgbClr val="00529B"/>
              </a:buClr>
              <a:buNone/>
            </a:pPr>
            <a:r>
              <a:rPr lang="en-US" altLang="en-US" sz="2400" kern="0" dirty="0">
                <a:latin typeface="+mn-lt"/>
              </a:rPr>
              <a:t>Lina Salsabila Youssfi, Dr. Gokul Pathikonda</a:t>
            </a:r>
          </a:p>
          <a:p>
            <a:pPr marL="0" indent="0" algn="ctr" eaLnBrk="1" hangingPunct="1">
              <a:buClr>
                <a:srgbClr val="00529B"/>
              </a:buClr>
              <a:buNone/>
            </a:pPr>
            <a:r>
              <a:rPr lang="en-US" altLang="en-US" sz="2400" kern="0" dirty="0">
                <a:latin typeface="+mn-lt"/>
              </a:rPr>
              <a:t>Arizona State University </a:t>
            </a:r>
          </a:p>
          <a:p>
            <a:pPr marL="0" indent="0" algn="ctr" eaLnBrk="1" hangingPunct="1">
              <a:buClr>
                <a:srgbClr val="00529B"/>
              </a:buClr>
              <a:buNone/>
            </a:pPr>
            <a:r>
              <a:rPr lang="en-US" altLang="en-US" sz="2400" kern="0" dirty="0">
                <a:latin typeface="+mn-lt"/>
              </a:rPr>
              <a:t>Arizona Space Grant Symposium </a:t>
            </a:r>
          </a:p>
          <a:p>
            <a:pPr marL="0" indent="0" algn="ctr" eaLnBrk="1" hangingPunct="1">
              <a:buClr>
                <a:srgbClr val="00529B"/>
              </a:buClr>
              <a:buNone/>
            </a:pPr>
            <a:endParaRPr lang="en-US" altLang="en-US" sz="2000" kern="0" dirty="0">
              <a:latin typeface="+mj-lt"/>
            </a:endParaRPr>
          </a:p>
          <a:p>
            <a:pPr marL="0" indent="0" algn="ctr" eaLnBrk="1" hangingPunct="1">
              <a:buClr>
                <a:srgbClr val="00529B"/>
              </a:buClr>
              <a:buNone/>
            </a:pPr>
            <a:endParaRPr lang="en-US" altLang="en-US" sz="2000" kern="0" dirty="0">
              <a:latin typeface="+mj-lt"/>
            </a:endParaRPr>
          </a:p>
        </p:txBody>
      </p:sp>
      <p:pic>
        <p:nvPicPr>
          <p:cNvPr id="2" name="Google Shape;56;p13">
            <a:extLst>
              <a:ext uri="{FF2B5EF4-FFF2-40B4-BE49-F238E27FC236}">
                <a16:creationId xmlns:a16="http://schemas.microsoft.com/office/drawing/2014/main" id="{C22F119A-EBAF-7FE9-FC40-19465108EFBC}"/>
              </a:ext>
            </a:extLst>
          </p:cNvPr>
          <p:cNvPicPr preferRelativeResize="0"/>
          <p:nvPr/>
        </p:nvPicPr>
        <p:blipFill rotWithShape="1">
          <a:blip r:embed="rId3">
            <a:alphaModFix/>
          </a:blip>
          <a:srcRect/>
          <a:stretch/>
        </p:blipFill>
        <p:spPr>
          <a:xfrm>
            <a:off x="5295258" y="4840720"/>
            <a:ext cx="1601484" cy="1874043"/>
          </a:xfrm>
          <a:prstGeom prst="rect">
            <a:avLst/>
          </a:prstGeom>
          <a:noFill/>
          <a:ln>
            <a:noFill/>
          </a:ln>
        </p:spPr>
      </p:pic>
      <p:sp>
        <p:nvSpPr>
          <p:cNvPr id="7" name="TextBox 6">
            <a:extLst>
              <a:ext uri="{FF2B5EF4-FFF2-40B4-BE49-F238E27FC236}">
                <a16:creationId xmlns:a16="http://schemas.microsoft.com/office/drawing/2014/main" id="{70851388-E8AF-A248-2AF4-226C4B894D88}"/>
              </a:ext>
            </a:extLst>
          </p:cNvPr>
          <p:cNvSpPr txBox="1"/>
          <p:nvPr/>
        </p:nvSpPr>
        <p:spPr>
          <a:xfrm>
            <a:off x="158496" y="6688723"/>
            <a:ext cx="11875008" cy="169277"/>
          </a:xfrm>
          <a:prstGeom prst="rect">
            <a:avLst/>
          </a:prstGeom>
          <a:noFill/>
        </p:spPr>
        <p:txBody>
          <a:bodyPr wrap="square">
            <a:spAutoFit/>
          </a:bodyPr>
          <a:lstStyle/>
          <a:p>
            <a:r>
              <a:rPr lang="en-US" sz="500" b="0" i="0" dirty="0">
                <a:solidFill>
                  <a:srgbClr val="403635"/>
                </a:solidFill>
                <a:effectLst/>
                <a:latin typeface="proxima-nova"/>
              </a:rPr>
              <a:t>The material contained in this document is based upon work supported by a National Aeronautics and Space Administration (NASA) cooperative agreement 80NSSC20M0041. Any opinions, findings, conclusions or recommendations expressed in this material are those of the author and do not necessarily reflect the views of NASA.</a:t>
            </a:r>
            <a:r>
              <a:rPr lang="en-US" sz="500" b="0" i="1" dirty="0">
                <a:solidFill>
                  <a:srgbClr val="403635"/>
                </a:solidFill>
                <a:effectLst/>
                <a:latin typeface="proxima-nova"/>
              </a:rPr>
              <a:t> </a:t>
            </a:r>
            <a:r>
              <a:rPr lang="en-US" sz="500" b="0" i="0" dirty="0">
                <a:solidFill>
                  <a:srgbClr val="403635"/>
                </a:solidFill>
                <a:effectLst/>
                <a:latin typeface="proxima-nova"/>
              </a:rPr>
              <a:t>This work was supported through a NASA grant awarded to the Arizona/NASA Space Grant Consortium</a:t>
            </a:r>
            <a:endParaRPr lang="en-AE" sz="500" dirty="0"/>
          </a:p>
        </p:txBody>
      </p:sp>
      <p:sp>
        <p:nvSpPr>
          <p:cNvPr id="9" name="TextBox 8">
            <a:extLst>
              <a:ext uri="{FF2B5EF4-FFF2-40B4-BE49-F238E27FC236}">
                <a16:creationId xmlns:a16="http://schemas.microsoft.com/office/drawing/2014/main" id="{DEF1E729-F427-0AAB-8EBC-536FC89B5083}"/>
              </a:ext>
            </a:extLst>
          </p:cNvPr>
          <p:cNvSpPr txBox="1"/>
          <p:nvPr/>
        </p:nvSpPr>
        <p:spPr>
          <a:xfrm>
            <a:off x="3045229" y="4176246"/>
            <a:ext cx="6101542" cy="646331"/>
          </a:xfrm>
          <a:prstGeom prst="rect">
            <a:avLst/>
          </a:prstGeom>
          <a:noFill/>
        </p:spPr>
        <p:txBody>
          <a:bodyPr wrap="square">
            <a:spAutoFit/>
          </a:bodyPr>
          <a:lstStyle/>
          <a:p>
            <a:pPr marL="0" indent="0" algn="ctr" eaLnBrk="1" hangingPunct="1">
              <a:buClr>
                <a:srgbClr val="00529B"/>
              </a:buClr>
              <a:buNone/>
            </a:pPr>
            <a:r>
              <a:rPr lang="en-US" altLang="en-US" sz="1800" kern="0" dirty="0">
                <a:latin typeface="+mn-lt"/>
              </a:rPr>
              <a:t>Special thanks to Krishna Kompally for help with PIV experiments</a:t>
            </a:r>
          </a:p>
        </p:txBody>
      </p:sp>
    </p:spTree>
    <p:extLst>
      <p:ext uri="{BB962C8B-B14F-4D97-AF65-F5344CB8AC3E}">
        <p14:creationId xmlns:p14="http://schemas.microsoft.com/office/powerpoint/2010/main" val="210309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B48A-7EAE-82B3-989A-D0F8D4A762F8}"/>
              </a:ext>
            </a:extLst>
          </p:cNvPr>
          <p:cNvSpPr>
            <a:spLocks noGrp="1"/>
          </p:cNvSpPr>
          <p:nvPr>
            <p:ph type="title"/>
          </p:nvPr>
        </p:nvSpPr>
        <p:spPr>
          <a:solidFill>
            <a:srgbClr val="8C1D40"/>
          </a:solidFill>
        </p:spPr>
        <p:txBody>
          <a:bodyPr/>
          <a:lstStyle/>
          <a:p>
            <a:pPr algn="ctr"/>
            <a:r>
              <a:rPr lang="en-US" sz="3200" dirty="0">
                <a:solidFill>
                  <a:srgbClr val="FFC627"/>
                </a:solidFill>
              </a:rPr>
              <a:t>The End</a:t>
            </a:r>
          </a:p>
        </p:txBody>
      </p:sp>
      <p:sp>
        <p:nvSpPr>
          <p:cNvPr id="3" name="Content Placeholder 2">
            <a:extLst>
              <a:ext uri="{FF2B5EF4-FFF2-40B4-BE49-F238E27FC236}">
                <a16:creationId xmlns:a16="http://schemas.microsoft.com/office/drawing/2014/main" id="{7A6AAD94-A5DE-8C5E-9E7A-6FA833DAB8DB}"/>
              </a:ext>
            </a:extLst>
          </p:cNvPr>
          <p:cNvSpPr>
            <a:spLocks noGrp="1"/>
          </p:cNvSpPr>
          <p:nvPr>
            <p:ph idx="1"/>
          </p:nvPr>
        </p:nvSpPr>
        <p:spPr>
          <a:xfrm>
            <a:off x="3163614" y="2956679"/>
            <a:ext cx="5864772" cy="1962162"/>
          </a:xfrm>
        </p:spPr>
        <p:txBody>
          <a:bodyPr/>
          <a:lstStyle/>
          <a:p>
            <a:pPr marL="0" indent="0">
              <a:buNone/>
            </a:pPr>
            <a:r>
              <a:rPr lang="en-US" sz="8800" dirty="0">
                <a:solidFill>
                  <a:srgbClr val="8C1D40"/>
                </a:solidFill>
              </a:rPr>
              <a:t>Questions?</a:t>
            </a:r>
          </a:p>
        </p:txBody>
      </p:sp>
    </p:spTree>
    <p:extLst>
      <p:ext uri="{BB962C8B-B14F-4D97-AF65-F5344CB8AC3E}">
        <p14:creationId xmlns:p14="http://schemas.microsoft.com/office/powerpoint/2010/main" val="311746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9F63D-69EA-75DF-E326-10A9B99F83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C1D26D-B01B-2DB5-94C1-FC5F7B00EDA3}"/>
              </a:ext>
            </a:extLst>
          </p:cNvPr>
          <p:cNvSpPr>
            <a:spLocks noGrp="1"/>
          </p:cNvSpPr>
          <p:nvPr>
            <p:ph type="title"/>
          </p:nvPr>
        </p:nvSpPr>
        <p:spPr>
          <a:solidFill>
            <a:srgbClr val="8C1D40"/>
          </a:solidFill>
        </p:spPr>
        <p:txBody>
          <a:bodyPr/>
          <a:lstStyle/>
          <a:p>
            <a:pPr algn="ctr"/>
            <a:r>
              <a:rPr lang="en-US" sz="2800" dirty="0">
                <a:solidFill>
                  <a:srgbClr val="FFC627"/>
                </a:solidFill>
              </a:rPr>
              <a:t>Research Objective</a:t>
            </a:r>
          </a:p>
        </p:txBody>
      </p:sp>
      <p:sp>
        <p:nvSpPr>
          <p:cNvPr id="23" name="TextBox 22">
            <a:extLst>
              <a:ext uri="{FF2B5EF4-FFF2-40B4-BE49-F238E27FC236}">
                <a16:creationId xmlns:a16="http://schemas.microsoft.com/office/drawing/2014/main" id="{30E2FAAD-DDCB-79A0-DF45-F48CECF2337B}"/>
              </a:ext>
            </a:extLst>
          </p:cNvPr>
          <p:cNvSpPr txBox="1"/>
          <p:nvPr/>
        </p:nvSpPr>
        <p:spPr>
          <a:xfrm>
            <a:off x="568097" y="1088706"/>
            <a:ext cx="11433403" cy="5632311"/>
          </a:xfrm>
          <a:prstGeom prst="rect">
            <a:avLst/>
          </a:prstGeom>
          <a:noFill/>
        </p:spPr>
        <p:txBody>
          <a:bodyPr wrap="square" rtlCol="0">
            <a:spAutoFit/>
          </a:bodyPr>
          <a:lstStyle/>
          <a:p>
            <a:pPr marL="800100" lvl="1" indent="-342900">
              <a:buFont typeface="Arial" panose="020B0604020202020204" pitchFamily="34" charset="0"/>
              <a:buChar char="•"/>
            </a:pPr>
            <a:r>
              <a:rPr lang="en-US" sz="2000" dirty="0">
                <a:solidFill>
                  <a:srgbClr val="000000"/>
                </a:solidFill>
                <a:latin typeface="Helvetica Neue" panose="02000503000000020004" pitchFamily="2" charset="0"/>
              </a:rPr>
              <a:t>What is a boundary layer and what does it dictate?</a:t>
            </a:r>
          </a:p>
          <a:p>
            <a:pPr marL="800100" lvl="1" indent="-342900">
              <a:buFont typeface="Arial" panose="020B0604020202020204" pitchFamily="34" charset="0"/>
              <a:buChar char="•"/>
            </a:pPr>
            <a:r>
              <a:rPr lang="en-US" sz="2000" dirty="0">
                <a:solidFill>
                  <a:srgbClr val="000000"/>
                </a:solidFill>
                <a:latin typeface="Helvetica Neue" panose="02000503000000020004" pitchFamily="2" charset="0"/>
              </a:rPr>
              <a:t>Why does boundary layer separation occur and why is there a need to control it?</a:t>
            </a:r>
            <a:endParaRPr lang="en-US" sz="2000" dirty="0"/>
          </a:p>
          <a:p>
            <a:endParaRPr lang="en-US" sz="2000" dirty="0"/>
          </a:p>
          <a:p>
            <a:endParaRPr lang="en-US" sz="2000" dirty="0"/>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386125D0-DB50-4A15-FE08-F35D998E6002}"/>
                  </a:ext>
                </a:extLst>
              </p14:cNvPr>
              <p14:cNvContentPartPr/>
              <p14:nvPr/>
            </p14:nvContentPartPr>
            <p14:xfrm>
              <a:off x="9319962" y="4792938"/>
              <a:ext cx="726120" cy="505800"/>
            </p14:xfrm>
          </p:contentPart>
        </mc:Choice>
        <mc:Fallback xmlns="">
          <p:pic>
            <p:nvPicPr>
              <p:cNvPr id="25" name="Ink 24">
                <a:extLst>
                  <a:ext uri="{FF2B5EF4-FFF2-40B4-BE49-F238E27FC236}">
                    <a16:creationId xmlns:a16="http://schemas.microsoft.com/office/drawing/2014/main" id="{386125D0-DB50-4A15-FE08-F35D998E6002}"/>
                  </a:ext>
                </a:extLst>
              </p:cNvPr>
              <p:cNvPicPr/>
              <p:nvPr/>
            </p:nvPicPr>
            <p:blipFill>
              <a:blip r:embed="rId4"/>
              <a:stretch>
                <a:fillRect/>
              </a:stretch>
            </p:blipFill>
            <p:spPr>
              <a:xfrm>
                <a:off x="9283944" y="4756938"/>
                <a:ext cx="797796" cy="577440"/>
              </a:xfrm>
              <a:prstGeom prst="rect">
                <a:avLst/>
              </a:prstGeom>
            </p:spPr>
          </p:pic>
        </mc:Fallback>
      </mc:AlternateContent>
      <p:pic>
        <p:nvPicPr>
          <p:cNvPr id="1026" name="Picture 2" descr="Boundary Layer Separation and Pressure Drag | Aerospace Engineering Blog">
            <a:extLst>
              <a:ext uri="{FF2B5EF4-FFF2-40B4-BE49-F238E27FC236}">
                <a16:creationId xmlns:a16="http://schemas.microsoft.com/office/drawing/2014/main" id="{1A5CC357-5E73-2824-3163-08BBCA451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57" y="2085319"/>
            <a:ext cx="10998200" cy="3860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1CA512-4E6F-BE4F-3636-4408586224E8}"/>
              </a:ext>
            </a:extLst>
          </p:cNvPr>
          <p:cNvSpPr txBox="1"/>
          <p:nvPr/>
        </p:nvSpPr>
        <p:spPr>
          <a:xfrm>
            <a:off x="129092" y="527125"/>
            <a:ext cx="184731" cy="461665"/>
          </a:xfrm>
          <a:prstGeom prst="rect">
            <a:avLst/>
          </a:prstGeom>
          <a:noFill/>
        </p:spPr>
        <p:txBody>
          <a:bodyPr wrap="none" rtlCol="0">
            <a:spAutoFit/>
          </a:bodyPr>
          <a:lstStyle/>
          <a:p>
            <a:endParaRPr lang="en-A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881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B48A-7EAE-82B3-989A-D0F8D4A762F8}"/>
              </a:ext>
            </a:extLst>
          </p:cNvPr>
          <p:cNvSpPr>
            <a:spLocks noGrp="1"/>
          </p:cNvSpPr>
          <p:nvPr>
            <p:ph type="title"/>
          </p:nvPr>
        </p:nvSpPr>
        <p:spPr>
          <a:solidFill>
            <a:srgbClr val="8C1D40"/>
          </a:solidFill>
        </p:spPr>
        <p:txBody>
          <a:bodyPr/>
          <a:lstStyle/>
          <a:p>
            <a:pPr algn="ctr"/>
            <a:r>
              <a:rPr lang="en-US" sz="3200" dirty="0">
                <a:solidFill>
                  <a:srgbClr val="FFC627"/>
                </a:solidFill>
              </a:rPr>
              <a:t>Porous Plate Geometry</a:t>
            </a:r>
          </a:p>
        </p:txBody>
      </p:sp>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BE6C6E81-15DA-E6B1-9E22-EB5996790BC2}"/>
                  </a:ext>
                </a:extLst>
              </p:cNvPr>
              <p:cNvGraphicFramePr>
                <a:graphicFrameLocks noGrp="1"/>
              </p:cNvGraphicFramePr>
              <p:nvPr>
                <p:extLst>
                  <p:ext uri="{D42A27DB-BD31-4B8C-83A1-F6EECF244321}">
                    <p14:modId xmlns:p14="http://schemas.microsoft.com/office/powerpoint/2010/main" val="851922511"/>
                  </p:ext>
                </p:extLst>
              </p:nvPr>
            </p:nvGraphicFramePr>
            <p:xfrm>
              <a:off x="620477" y="1147917"/>
              <a:ext cx="5830958" cy="2570289"/>
            </p:xfrm>
            <a:graphic>
              <a:graphicData uri="http://schemas.openxmlformats.org/drawingml/2006/table">
                <a:tbl>
                  <a:tblPr firstRow="1" bandRow="1">
                    <a:tableStyleId>{5C22544A-7EE6-4342-B048-85BDC9FD1C3A}</a:tableStyleId>
                  </a:tblPr>
                  <a:tblGrid>
                    <a:gridCol w="3167831">
                      <a:extLst>
                        <a:ext uri="{9D8B030D-6E8A-4147-A177-3AD203B41FA5}">
                          <a16:colId xmlns:a16="http://schemas.microsoft.com/office/drawing/2014/main" val="250514573"/>
                        </a:ext>
                      </a:extLst>
                    </a:gridCol>
                    <a:gridCol w="1091282">
                      <a:extLst>
                        <a:ext uri="{9D8B030D-6E8A-4147-A177-3AD203B41FA5}">
                          <a16:colId xmlns:a16="http://schemas.microsoft.com/office/drawing/2014/main" val="3050264090"/>
                        </a:ext>
                      </a:extLst>
                    </a:gridCol>
                    <a:gridCol w="1571845">
                      <a:extLst>
                        <a:ext uri="{9D8B030D-6E8A-4147-A177-3AD203B41FA5}">
                          <a16:colId xmlns:a16="http://schemas.microsoft.com/office/drawing/2014/main" val="496496312"/>
                        </a:ext>
                      </a:extLst>
                    </a:gridCol>
                  </a:tblGrid>
                  <a:tr h="5107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Subsurface Parameters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541545169"/>
                      </a:ext>
                    </a:extLst>
                  </a:tr>
                  <a:tr h="634192">
                    <a:tc>
                      <a:txBody>
                        <a:bodyPr/>
                        <a:lstStyle/>
                        <a:p>
                          <a:pPr algn="ctr"/>
                          <a:r>
                            <a:rPr lang="en-US" b="0" dirty="0"/>
                            <a:t>Plate Depth </a:t>
                          </a:r>
                          <a:r>
                            <a:rPr lang="en-US" b="1" dirty="0"/>
                            <a:t>(D</a:t>
                          </a:r>
                          <a:r>
                            <a:rPr lang="en-US" b="1" baseline="30000" dirty="0"/>
                            <a:t>*</a:t>
                          </a:r>
                          <a:r>
                            <a:rPr lang="en-US" b="1" dirty="0"/>
                            <a:t> )</a:t>
                          </a:r>
                        </a:p>
                      </a:txBody>
                      <a:tcPr/>
                    </a:tc>
                    <a:tc>
                      <a:txBody>
                        <a:bodyPr/>
                        <a:lstStyle/>
                        <a:p>
                          <a:pPr algn="ct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𝑫</m:t>
                                    </m:r>
                                  </m:num>
                                  <m:den>
                                    <m:r>
                                      <a:rPr lang="en-US" b="1" i="1" dirty="0" smtClean="0">
                                        <a:latin typeface="Cambria Math" panose="02040503050406030204" pitchFamily="18" charset="0"/>
                                        <a:ea typeface="Cambria Math" panose="02040503050406030204" pitchFamily="18" charset="0"/>
                                      </a:rPr>
                                      <m:t>𝜹</m:t>
                                    </m:r>
                                  </m:den>
                                </m:f>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 </m:t>
                                </m:r>
                                <m:r>
                                  <a:rPr lang="en-US" b="0" i="1" dirty="0" smtClean="0">
                                    <a:latin typeface="Cambria Math" panose="02040503050406030204" pitchFamily="18" charset="0"/>
                                  </a:rPr>
                                  <m:t>0.15</m:t>
                                </m:r>
                              </m:oMath>
                            </m:oMathPara>
                          </a14:m>
                          <a:endParaRPr lang="en-US" dirty="0"/>
                        </a:p>
                      </a:txBody>
                      <a:tcPr/>
                    </a:tc>
                    <a:extLst>
                      <a:ext uri="{0D108BD9-81ED-4DB2-BD59-A6C34878D82A}">
                        <a16:rowId xmlns:a16="http://schemas.microsoft.com/office/drawing/2014/main" val="1834545379"/>
                      </a:ext>
                    </a:extLst>
                  </a:tr>
                  <a:tr h="628340">
                    <a:tc>
                      <a:txBody>
                        <a:bodyPr/>
                        <a:lstStyle/>
                        <a:p>
                          <a:pPr algn="ctr"/>
                          <a:r>
                            <a:rPr lang="en-US" dirty="0"/>
                            <a:t>Porosity </a:t>
                          </a:r>
                          <a:r>
                            <a:rPr lang="en-US" b="1" dirty="0"/>
                            <a:t>(a</a:t>
                          </a:r>
                          <a:r>
                            <a:rPr lang="en-US" b="1" baseline="30000" dirty="0"/>
                            <a:t>*</a:t>
                          </a:r>
                          <a:r>
                            <a:rPr lang="en-US" b="1" dirty="0"/>
                            <a:t>)</a:t>
                          </a:r>
                        </a:p>
                      </a:txBody>
                      <a:tcPr/>
                    </a:tc>
                    <a:tc>
                      <a:txBody>
                        <a:bodyPr/>
                        <a:lstStyle/>
                        <a:p>
                          <a:pPr algn="ctr"/>
                          <a14:m>
                            <m:oMathPara xmlns:m="http://schemas.openxmlformats.org/officeDocument/2006/math">
                              <m:oMathParaPr>
                                <m:jc m:val="centerGroup"/>
                              </m:oMathParaPr>
                              <m:oMath xmlns:m="http://schemas.openxmlformats.org/officeDocument/2006/math">
                                <m:f>
                                  <m:fPr>
                                    <m:type m:val="skw"/>
                                    <m:ctrlPr>
                                      <a:rPr lang="en-US" sz="1800" b="1" i="1" smtClean="0">
                                        <a:solidFill>
                                          <a:schemeClr val="tx1"/>
                                        </a:solidFill>
                                        <a:latin typeface="Cambria Math" panose="02040503050406030204" pitchFamily="18" charset="0"/>
                                        <a:ea typeface="Cambria Math" panose="02040503050406030204" pitchFamily="18" charset="0"/>
                                      </a:rPr>
                                    </m:ctrlPr>
                                  </m:fPr>
                                  <m:num>
                                    <m:r>
                                      <a:rPr lang="en-US" sz="1800" b="1" i="1" smtClean="0">
                                        <a:solidFill>
                                          <a:schemeClr val="tx1"/>
                                        </a:solidFill>
                                        <a:latin typeface="Cambria Math" panose="02040503050406030204" pitchFamily="18" charset="0"/>
                                        <a:ea typeface="Cambria Math" panose="02040503050406030204" pitchFamily="18" charset="0"/>
                                      </a:rPr>
                                      <m:t>𝒂</m:t>
                                    </m:r>
                                  </m:num>
                                  <m:den>
                                    <m:sSup>
                                      <m:sSupPr>
                                        <m:ctrlPr>
                                          <a:rPr lang="en-US" sz="1800" b="1" i="1" smtClean="0">
                                            <a:solidFill>
                                              <a:schemeClr val="tx1"/>
                                            </a:solidFill>
                                            <a:latin typeface="Cambria Math" panose="02040503050406030204" pitchFamily="18" charset="0"/>
                                            <a:ea typeface="Cambria Math" panose="02040503050406030204" pitchFamily="18" charset="0"/>
                                          </a:rPr>
                                        </m:ctrlPr>
                                      </m:sSupPr>
                                      <m:e>
                                        <m:r>
                                          <a:rPr lang="en-US" sz="1800" b="1" i="1" smtClean="0">
                                            <a:solidFill>
                                              <a:schemeClr val="tx1"/>
                                            </a:solidFill>
                                            <a:latin typeface="Cambria Math" panose="02040503050406030204" pitchFamily="18" charset="0"/>
                                            <a:ea typeface="Cambria Math" panose="02040503050406030204" pitchFamily="18" charset="0"/>
                                          </a:rPr>
                                          <m:t>𝒚</m:t>
                                        </m:r>
                                      </m:e>
                                      <m:sup>
                                        <m:r>
                                          <a:rPr lang="en-US" sz="1800" b="1" i="1" smtClean="0">
                                            <a:solidFill>
                                              <a:schemeClr val="tx1"/>
                                            </a:solidFill>
                                            <a:latin typeface="Cambria Math" panose="02040503050406030204" pitchFamily="18" charset="0"/>
                                            <a:ea typeface="Cambria Math" panose="02040503050406030204" pitchFamily="18" charset="0"/>
                                          </a:rPr>
                                          <m:t>∗</m:t>
                                        </m:r>
                                      </m:sup>
                                    </m:sSup>
                                  </m:den>
                                </m:f>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r>
                                  <a:rPr lang="en-US" b="0" i="1" dirty="0" smtClean="0">
                                    <a:latin typeface="Cambria Math" panose="02040503050406030204" pitchFamily="18" charset="0"/>
                                  </a:rPr>
                                  <m:t>~ [5−10]</m:t>
                                </m:r>
                              </m:oMath>
                            </m:oMathPara>
                          </a14:m>
                          <a:endParaRPr lang="en-US" dirty="0"/>
                        </a:p>
                      </a:txBody>
                      <a:tcPr/>
                    </a:tc>
                    <a:extLst>
                      <a:ext uri="{0D108BD9-81ED-4DB2-BD59-A6C34878D82A}">
                        <a16:rowId xmlns:a16="http://schemas.microsoft.com/office/drawing/2014/main" val="3170010634"/>
                      </a:ext>
                    </a:extLst>
                  </a:tr>
                  <a:tr h="796998">
                    <a:tc>
                      <a:txBody>
                        <a:bodyPr/>
                        <a:lstStyle/>
                        <a:p>
                          <a:pPr algn="ctr"/>
                          <a:r>
                            <a:rPr lang="en-US" dirty="0"/>
                            <a:t>Thickness</a:t>
                          </a:r>
                          <a:r>
                            <a:rPr lang="en-US" baseline="0" dirty="0"/>
                            <a:t> </a:t>
                          </a:r>
                          <a:r>
                            <a:rPr lang="en-US" b="1" baseline="0" dirty="0"/>
                            <a:t>(t</a:t>
                          </a:r>
                          <a:r>
                            <a:rPr lang="en-US" b="1" baseline="30000" dirty="0"/>
                            <a:t>*</a:t>
                          </a:r>
                          <a:r>
                            <a:rPr lang="en-US" b="1" baseline="0" dirty="0"/>
                            <a:t>)</a:t>
                          </a:r>
                          <a:endParaRPr lang="en-US" b="1" baseline="-25000" dirty="0"/>
                        </a:p>
                      </a:txBody>
                      <a:tcPr/>
                    </a:tc>
                    <a:tc>
                      <a:txBody>
                        <a:bodyPr/>
                        <a:lstStyle/>
                        <a:p>
                          <a:pPr algn="ctr"/>
                          <a14:m>
                            <m:oMathPara xmlns:m="http://schemas.openxmlformats.org/officeDocument/2006/math">
                              <m:oMathParaPr>
                                <m:jc m:val="centerGroup"/>
                              </m:oMathParaPr>
                              <m:oMath xmlns:m="http://schemas.openxmlformats.org/officeDocument/2006/math">
                                <m:f>
                                  <m:fPr>
                                    <m:type m:val="skw"/>
                                    <m:ctrlPr>
                                      <a:rPr lang="en-US" b="1" i="1" smtClean="0">
                                        <a:latin typeface="Cambria Math" panose="02040503050406030204" pitchFamily="18" charset="0"/>
                                        <a:ea typeface="Cambria Math" panose="02040503050406030204" pitchFamily="18" charset="0"/>
                                      </a:rPr>
                                    </m:ctrlPr>
                                  </m:fPr>
                                  <m:num>
                                    <m:r>
                                      <a:rPr lang="en-US" b="1" i="1" smtClean="0">
                                        <a:latin typeface="Cambria Math" panose="02040503050406030204" pitchFamily="18" charset="0"/>
                                        <a:ea typeface="Cambria Math" panose="02040503050406030204" pitchFamily="18" charset="0"/>
                                      </a:rPr>
                                      <m:t>𝒕</m:t>
                                    </m:r>
                                  </m:num>
                                  <m:den>
                                    <m:r>
                                      <a:rPr lang="en-US" b="1" i="1" smtClean="0">
                                        <a:latin typeface="Cambria Math" panose="02040503050406030204" pitchFamily="18" charset="0"/>
                                      </a:rPr>
                                      <m:t>𝒂</m:t>
                                    </m:r>
                                  </m:den>
                                </m:f>
                              </m:oMath>
                            </m:oMathPara>
                          </a14:m>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r>
                                  <a:rPr lang="en-US" b="0" i="1" dirty="0" smtClean="0">
                                    <a:latin typeface="Cambria Math" panose="02040503050406030204" pitchFamily="18" charset="0"/>
                                  </a:rPr>
                                  <m:t>0.25, 0.50, 1</m:t>
                                </m:r>
                              </m:oMath>
                            </m:oMathPara>
                          </a14:m>
                          <a:endParaRPr lang="en-US" dirty="0"/>
                        </a:p>
                      </a:txBody>
                      <a:tcPr/>
                    </a:tc>
                    <a:extLst>
                      <a:ext uri="{0D108BD9-81ED-4DB2-BD59-A6C34878D82A}">
                        <a16:rowId xmlns:a16="http://schemas.microsoft.com/office/drawing/2014/main" val="85722642"/>
                      </a:ext>
                    </a:extLst>
                  </a:tr>
                </a:tbl>
              </a:graphicData>
            </a:graphic>
          </p:graphicFrame>
        </mc:Choice>
        <mc:Fallback xmlns="">
          <p:graphicFrame>
            <p:nvGraphicFramePr>
              <p:cNvPr id="33" name="Table 32">
                <a:extLst>
                  <a:ext uri="{FF2B5EF4-FFF2-40B4-BE49-F238E27FC236}">
                    <a16:creationId xmlns:a16="http://schemas.microsoft.com/office/drawing/2014/main" id="{BE6C6E81-15DA-E6B1-9E22-EB5996790BC2}"/>
                  </a:ext>
                </a:extLst>
              </p:cNvPr>
              <p:cNvGraphicFramePr>
                <a:graphicFrameLocks noGrp="1"/>
              </p:cNvGraphicFramePr>
              <p:nvPr>
                <p:extLst>
                  <p:ext uri="{D42A27DB-BD31-4B8C-83A1-F6EECF244321}">
                    <p14:modId xmlns:p14="http://schemas.microsoft.com/office/powerpoint/2010/main" val="851922511"/>
                  </p:ext>
                </p:extLst>
              </p:nvPr>
            </p:nvGraphicFramePr>
            <p:xfrm>
              <a:off x="620477" y="1147917"/>
              <a:ext cx="5830958" cy="2570289"/>
            </p:xfrm>
            <a:graphic>
              <a:graphicData uri="http://schemas.openxmlformats.org/drawingml/2006/table">
                <a:tbl>
                  <a:tblPr firstRow="1" bandRow="1">
                    <a:tableStyleId>{5C22544A-7EE6-4342-B048-85BDC9FD1C3A}</a:tableStyleId>
                  </a:tblPr>
                  <a:tblGrid>
                    <a:gridCol w="3167831">
                      <a:extLst>
                        <a:ext uri="{9D8B030D-6E8A-4147-A177-3AD203B41FA5}">
                          <a16:colId xmlns:a16="http://schemas.microsoft.com/office/drawing/2014/main" val="250514573"/>
                        </a:ext>
                      </a:extLst>
                    </a:gridCol>
                    <a:gridCol w="1091282">
                      <a:extLst>
                        <a:ext uri="{9D8B030D-6E8A-4147-A177-3AD203B41FA5}">
                          <a16:colId xmlns:a16="http://schemas.microsoft.com/office/drawing/2014/main" val="3050264090"/>
                        </a:ext>
                      </a:extLst>
                    </a:gridCol>
                    <a:gridCol w="1571845">
                      <a:extLst>
                        <a:ext uri="{9D8B030D-6E8A-4147-A177-3AD203B41FA5}">
                          <a16:colId xmlns:a16="http://schemas.microsoft.com/office/drawing/2014/main" val="496496312"/>
                        </a:ext>
                      </a:extLst>
                    </a:gridCol>
                  </a:tblGrid>
                  <a:tr h="5107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Subsurface Parameters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541545169"/>
                      </a:ext>
                    </a:extLst>
                  </a:tr>
                  <a:tr h="634192">
                    <a:tc>
                      <a:txBody>
                        <a:bodyPr/>
                        <a:lstStyle/>
                        <a:p>
                          <a:pPr algn="ctr"/>
                          <a:r>
                            <a:rPr lang="en-US" b="0" dirty="0"/>
                            <a:t>Plate Depth </a:t>
                          </a:r>
                          <a:r>
                            <a:rPr lang="en-US" b="1" dirty="0"/>
                            <a:t>(D</a:t>
                          </a:r>
                          <a:r>
                            <a:rPr lang="en-US" b="1" baseline="30000" dirty="0"/>
                            <a:t>*</a:t>
                          </a:r>
                          <a:r>
                            <a:rPr lang="en-US" b="1" dirty="0"/>
                            <a:t> )</a:t>
                          </a:r>
                        </a:p>
                      </a:txBody>
                      <a:tcPr/>
                    </a:tc>
                    <a:tc>
                      <a:txBody>
                        <a:bodyPr/>
                        <a:lstStyle/>
                        <a:p>
                          <a:endParaRPr lang="en-AE"/>
                        </a:p>
                      </a:txBody>
                      <a:tcPr>
                        <a:blipFill>
                          <a:blip r:embed="rId3"/>
                          <a:stretch>
                            <a:fillRect l="-290698" t="-84000" r="-147674" b="-294000"/>
                          </a:stretch>
                        </a:blipFill>
                      </a:tcPr>
                    </a:tc>
                    <a:tc>
                      <a:txBody>
                        <a:bodyPr/>
                        <a:lstStyle/>
                        <a:p>
                          <a:endParaRPr lang="en-AE"/>
                        </a:p>
                      </a:txBody>
                      <a:tcPr>
                        <a:blipFill>
                          <a:blip r:embed="rId3"/>
                          <a:stretch>
                            <a:fillRect l="-270968" t="-84000" r="-2419" b="-294000"/>
                          </a:stretch>
                        </a:blipFill>
                      </a:tcPr>
                    </a:tc>
                    <a:extLst>
                      <a:ext uri="{0D108BD9-81ED-4DB2-BD59-A6C34878D82A}">
                        <a16:rowId xmlns:a16="http://schemas.microsoft.com/office/drawing/2014/main" val="1834545379"/>
                      </a:ext>
                    </a:extLst>
                  </a:tr>
                  <a:tr h="628340">
                    <a:tc>
                      <a:txBody>
                        <a:bodyPr/>
                        <a:lstStyle/>
                        <a:p>
                          <a:pPr algn="ctr"/>
                          <a:r>
                            <a:rPr lang="en-US" dirty="0"/>
                            <a:t>Porosity </a:t>
                          </a:r>
                          <a:r>
                            <a:rPr lang="en-US" b="1" dirty="0"/>
                            <a:t>(a</a:t>
                          </a:r>
                          <a:r>
                            <a:rPr lang="en-US" b="1" baseline="30000" dirty="0"/>
                            <a:t>*</a:t>
                          </a:r>
                          <a:r>
                            <a:rPr lang="en-US" b="1" dirty="0"/>
                            <a:t>)</a:t>
                          </a:r>
                        </a:p>
                      </a:txBody>
                      <a:tcPr/>
                    </a:tc>
                    <a:tc>
                      <a:txBody>
                        <a:bodyPr/>
                        <a:lstStyle/>
                        <a:p>
                          <a:endParaRPr lang="en-AE"/>
                        </a:p>
                      </a:txBody>
                      <a:tcPr>
                        <a:blipFill>
                          <a:blip r:embed="rId3"/>
                          <a:stretch>
                            <a:fillRect l="-290698" t="-184000" r="-147674" b="-194000"/>
                          </a:stretch>
                        </a:blipFill>
                      </a:tcPr>
                    </a:tc>
                    <a:tc>
                      <a:txBody>
                        <a:bodyPr/>
                        <a:lstStyle/>
                        <a:p>
                          <a:endParaRPr lang="en-AE"/>
                        </a:p>
                      </a:txBody>
                      <a:tcPr>
                        <a:blipFill>
                          <a:blip r:embed="rId3"/>
                          <a:stretch>
                            <a:fillRect l="-270968" t="-184000" r="-2419" b="-194000"/>
                          </a:stretch>
                        </a:blipFill>
                      </a:tcPr>
                    </a:tc>
                    <a:extLst>
                      <a:ext uri="{0D108BD9-81ED-4DB2-BD59-A6C34878D82A}">
                        <a16:rowId xmlns:a16="http://schemas.microsoft.com/office/drawing/2014/main" val="3170010634"/>
                      </a:ext>
                    </a:extLst>
                  </a:tr>
                  <a:tr h="796998">
                    <a:tc>
                      <a:txBody>
                        <a:bodyPr/>
                        <a:lstStyle/>
                        <a:p>
                          <a:pPr algn="ctr"/>
                          <a:r>
                            <a:rPr lang="en-US" dirty="0"/>
                            <a:t>Thickness</a:t>
                          </a:r>
                          <a:r>
                            <a:rPr lang="en-US" baseline="0" dirty="0"/>
                            <a:t> </a:t>
                          </a:r>
                          <a:r>
                            <a:rPr lang="en-US" b="1" baseline="0" dirty="0"/>
                            <a:t>(t</a:t>
                          </a:r>
                          <a:r>
                            <a:rPr lang="en-US" b="1" baseline="30000" dirty="0"/>
                            <a:t>*</a:t>
                          </a:r>
                          <a:r>
                            <a:rPr lang="en-US" b="1" baseline="0" dirty="0"/>
                            <a:t>)</a:t>
                          </a:r>
                          <a:endParaRPr lang="en-US" b="1" baseline="-25000" dirty="0"/>
                        </a:p>
                      </a:txBody>
                      <a:tcPr/>
                    </a:tc>
                    <a:tc>
                      <a:txBody>
                        <a:bodyPr/>
                        <a:lstStyle/>
                        <a:p>
                          <a:endParaRPr lang="en-AE"/>
                        </a:p>
                      </a:txBody>
                      <a:tcPr>
                        <a:blipFill>
                          <a:blip r:embed="rId3"/>
                          <a:stretch>
                            <a:fillRect l="-290698" t="-225397" r="-147674" b="-53968"/>
                          </a:stretch>
                        </a:blipFill>
                      </a:tcPr>
                    </a:tc>
                    <a:tc>
                      <a:txBody>
                        <a:bodyPr/>
                        <a:lstStyle/>
                        <a:p>
                          <a:endParaRPr lang="en-AE"/>
                        </a:p>
                      </a:txBody>
                      <a:tcPr>
                        <a:blipFill>
                          <a:blip r:embed="rId3"/>
                          <a:stretch>
                            <a:fillRect l="-270968" t="-225397" r="-2419" b="-53968"/>
                          </a:stretch>
                        </a:blipFill>
                      </a:tcPr>
                    </a:tc>
                    <a:extLst>
                      <a:ext uri="{0D108BD9-81ED-4DB2-BD59-A6C34878D82A}">
                        <a16:rowId xmlns:a16="http://schemas.microsoft.com/office/drawing/2014/main" val="8572264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B8A76F43-19D0-B8CF-B278-D9386DB300E2}"/>
                  </a:ext>
                </a:extLst>
              </p:cNvPr>
              <p:cNvGraphicFramePr>
                <a:graphicFrameLocks noGrp="1"/>
              </p:cNvGraphicFramePr>
              <p:nvPr>
                <p:extLst>
                  <p:ext uri="{D42A27DB-BD31-4B8C-83A1-F6EECF244321}">
                    <p14:modId xmlns:p14="http://schemas.microsoft.com/office/powerpoint/2010/main" val="3893809156"/>
                  </p:ext>
                </p:extLst>
              </p:nvPr>
            </p:nvGraphicFramePr>
            <p:xfrm>
              <a:off x="620477" y="3829372"/>
              <a:ext cx="5830958" cy="1112520"/>
            </p:xfrm>
            <a:graphic>
              <a:graphicData uri="http://schemas.openxmlformats.org/drawingml/2006/table">
                <a:tbl>
                  <a:tblPr firstRow="1" bandRow="1">
                    <a:tableStyleId>{5C22544A-7EE6-4342-B048-85BDC9FD1C3A}</a:tableStyleId>
                  </a:tblPr>
                  <a:tblGrid>
                    <a:gridCol w="3784756">
                      <a:extLst>
                        <a:ext uri="{9D8B030D-6E8A-4147-A177-3AD203B41FA5}">
                          <a16:colId xmlns:a16="http://schemas.microsoft.com/office/drawing/2014/main" val="250514573"/>
                        </a:ext>
                      </a:extLst>
                    </a:gridCol>
                    <a:gridCol w="986336">
                      <a:extLst>
                        <a:ext uri="{9D8B030D-6E8A-4147-A177-3AD203B41FA5}">
                          <a16:colId xmlns:a16="http://schemas.microsoft.com/office/drawing/2014/main" val="3050264090"/>
                        </a:ext>
                      </a:extLst>
                    </a:gridCol>
                    <a:gridCol w="1059866">
                      <a:extLst>
                        <a:ext uri="{9D8B030D-6E8A-4147-A177-3AD203B41FA5}">
                          <a16:colId xmlns:a16="http://schemas.microsoft.com/office/drawing/2014/main" val="496496312"/>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Outer Surface Parameters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541545169"/>
                      </a:ext>
                    </a:extLst>
                  </a:tr>
                  <a:tr h="370840">
                    <a:tc>
                      <a:txBody>
                        <a:bodyPr/>
                        <a:lstStyle/>
                        <a:p>
                          <a:pPr algn="ctr"/>
                          <a:r>
                            <a:rPr lang="en-US" dirty="0"/>
                            <a:t>Boundary</a:t>
                          </a:r>
                          <a:r>
                            <a:rPr lang="en-US" baseline="0" dirty="0"/>
                            <a:t> Layer Thickness</a:t>
                          </a:r>
                          <a:r>
                            <a:rPr lang="en-US" dirty="0"/>
                            <a:t> </a:t>
                          </a:r>
                          <a:r>
                            <a:rPr lang="en-US" b="1" dirty="0"/>
                            <a:t>( </a:t>
                          </a:r>
                          <a14:m>
                            <m:oMath xmlns:m="http://schemas.openxmlformats.org/officeDocument/2006/math">
                              <m:r>
                                <a:rPr lang="en-US" b="1" i="1" smtClean="0">
                                  <a:latin typeface="Cambria Math" panose="02040503050406030204" pitchFamily="18" charset="0"/>
                                </a:rPr>
                                <m:t>𝜹</m:t>
                              </m:r>
                            </m:oMath>
                          </a14:m>
                          <a:r>
                            <a:rPr lang="en-US" b="1" dirty="0"/>
                            <a:t> )</a:t>
                          </a:r>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𝜹</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 </m:t>
                                </m:r>
                                <m:r>
                                  <a:rPr lang="en-US" b="0" i="1" dirty="0" smtClean="0">
                                    <a:latin typeface="Cambria Math" panose="02040503050406030204" pitchFamily="18" charset="0"/>
                                  </a:rPr>
                                  <m:t>25 </m:t>
                                </m:r>
                                <m:r>
                                  <a:rPr lang="en-US" b="0" i="1" dirty="0" smtClean="0">
                                    <a:latin typeface="Cambria Math" panose="02040503050406030204" pitchFamily="18" charset="0"/>
                                  </a:rPr>
                                  <m:t>𝑚𝑚</m:t>
                                </m:r>
                              </m:oMath>
                            </m:oMathPara>
                          </a14:m>
                          <a:endParaRPr lang="en-US" dirty="0"/>
                        </a:p>
                      </a:txBody>
                      <a:tcPr/>
                    </a:tc>
                    <a:extLst>
                      <a:ext uri="{0D108BD9-81ED-4DB2-BD59-A6C34878D82A}">
                        <a16:rowId xmlns:a16="http://schemas.microsoft.com/office/drawing/2014/main" val="1834545379"/>
                      </a:ext>
                    </a:extLst>
                  </a:tr>
                  <a:tr h="370840">
                    <a:tc>
                      <a:txBody>
                        <a:bodyPr/>
                        <a:lstStyle/>
                        <a:p>
                          <a:pPr algn="ctr"/>
                          <a:r>
                            <a:rPr lang="en-US" b="0" dirty="0"/>
                            <a:t>Reynolds</a:t>
                          </a:r>
                          <a:r>
                            <a:rPr lang="en-US" b="1" dirty="0"/>
                            <a:t> (Re)</a:t>
                          </a:r>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𝑹𝒆</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i="1" dirty="0" smtClean="0">
                                    <a:latin typeface="Cambria Math" panose="02040503050406030204" pitchFamily="18" charset="0"/>
                                  </a:rPr>
                                  <m:t> 100</m:t>
                                </m:r>
                                <m:r>
                                  <a:rPr lang="en-US" b="0" i="1" dirty="0"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3170010634"/>
                      </a:ext>
                    </a:extLst>
                  </a:tr>
                </a:tbl>
              </a:graphicData>
            </a:graphic>
          </p:graphicFrame>
        </mc:Choice>
        <mc:Fallback xmlns="">
          <p:graphicFrame>
            <p:nvGraphicFramePr>
              <p:cNvPr id="3" name="Table 2">
                <a:extLst>
                  <a:ext uri="{FF2B5EF4-FFF2-40B4-BE49-F238E27FC236}">
                    <a16:creationId xmlns:a16="http://schemas.microsoft.com/office/drawing/2014/main" id="{B8A76F43-19D0-B8CF-B278-D9386DB300E2}"/>
                  </a:ext>
                </a:extLst>
              </p:cNvPr>
              <p:cNvGraphicFramePr>
                <a:graphicFrameLocks noGrp="1"/>
              </p:cNvGraphicFramePr>
              <p:nvPr>
                <p:extLst>
                  <p:ext uri="{D42A27DB-BD31-4B8C-83A1-F6EECF244321}">
                    <p14:modId xmlns:p14="http://schemas.microsoft.com/office/powerpoint/2010/main" val="3893809156"/>
                  </p:ext>
                </p:extLst>
              </p:nvPr>
            </p:nvGraphicFramePr>
            <p:xfrm>
              <a:off x="620477" y="3829372"/>
              <a:ext cx="5830958" cy="1112520"/>
            </p:xfrm>
            <a:graphic>
              <a:graphicData uri="http://schemas.openxmlformats.org/drawingml/2006/table">
                <a:tbl>
                  <a:tblPr firstRow="1" bandRow="1">
                    <a:tableStyleId>{5C22544A-7EE6-4342-B048-85BDC9FD1C3A}</a:tableStyleId>
                  </a:tblPr>
                  <a:tblGrid>
                    <a:gridCol w="3784756">
                      <a:extLst>
                        <a:ext uri="{9D8B030D-6E8A-4147-A177-3AD203B41FA5}">
                          <a16:colId xmlns:a16="http://schemas.microsoft.com/office/drawing/2014/main" val="250514573"/>
                        </a:ext>
                      </a:extLst>
                    </a:gridCol>
                    <a:gridCol w="986336">
                      <a:extLst>
                        <a:ext uri="{9D8B030D-6E8A-4147-A177-3AD203B41FA5}">
                          <a16:colId xmlns:a16="http://schemas.microsoft.com/office/drawing/2014/main" val="3050264090"/>
                        </a:ext>
                      </a:extLst>
                    </a:gridCol>
                    <a:gridCol w="1059866">
                      <a:extLst>
                        <a:ext uri="{9D8B030D-6E8A-4147-A177-3AD203B41FA5}">
                          <a16:colId xmlns:a16="http://schemas.microsoft.com/office/drawing/2014/main" val="496496312"/>
                        </a:ext>
                      </a:extLst>
                    </a:gridCol>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Outer Surface Parameters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latin typeface="Arial" panose="020B0604020202020204" pitchFamily="34" charset="0"/>
                            <a:cs typeface="Arial" panose="020B0604020202020204" pitchFamily="34" charset="0"/>
                          </a:endParaRPr>
                        </a:p>
                      </a:txBody>
                      <a:tcPr/>
                    </a:tc>
                    <a:tc>
                      <a:txBody>
                        <a:bodyPr/>
                        <a:lstStyle/>
                        <a:p>
                          <a:endParaRPr lang="en-US" dirty="0"/>
                        </a:p>
                      </a:txBody>
                      <a:tcPr/>
                    </a:tc>
                    <a:extLst>
                      <a:ext uri="{0D108BD9-81ED-4DB2-BD59-A6C34878D82A}">
                        <a16:rowId xmlns:a16="http://schemas.microsoft.com/office/drawing/2014/main" val="1541545169"/>
                      </a:ext>
                    </a:extLst>
                  </a:tr>
                  <a:tr h="370840">
                    <a:tc>
                      <a:txBody>
                        <a:bodyPr/>
                        <a:lstStyle/>
                        <a:p>
                          <a:endParaRPr lang="en-AE"/>
                        </a:p>
                      </a:txBody>
                      <a:tcPr>
                        <a:blipFill>
                          <a:blip r:embed="rId4"/>
                          <a:stretch>
                            <a:fillRect t="-110345" r="-54849" b="-127586"/>
                          </a:stretch>
                        </a:blipFill>
                      </a:tcPr>
                    </a:tc>
                    <a:tc>
                      <a:txBody>
                        <a:bodyPr/>
                        <a:lstStyle/>
                        <a:p>
                          <a:endParaRPr lang="en-AE"/>
                        </a:p>
                      </a:txBody>
                      <a:tcPr>
                        <a:blipFill>
                          <a:blip r:embed="rId4"/>
                          <a:stretch>
                            <a:fillRect l="-388312" t="-110345" r="-112987" b="-127586"/>
                          </a:stretch>
                        </a:blipFill>
                      </a:tcPr>
                    </a:tc>
                    <a:tc>
                      <a:txBody>
                        <a:bodyPr/>
                        <a:lstStyle/>
                        <a:p>
                          <a:endParaRPr lang="en-AE"/>
                        </a:p>
                      </a:txBody>
                      <a:tcPr>
                        <a:blipFill>
                          <a:blip r:embed="rId4"/>
                          <a:stretch>
                            <a:fillRect l="-447619" t="-110345" r="-3571" b="-127586"/>
                          </a:stretch>
                        </a:blipFill>
                      </a:tcPr>
                    </a:tc>
                    <a:extLst>
                      <a:ext uri="{0D108BD9-81ED-4DB2-BD59-A6C34878D82A}">
                        <a16:rowId xmlns:a16="http://schemas.microsoft.com/office/drawing/2014/main" val="1834545379"/>
                      </a:ext>
                    </a:extLst>
                  </a:tr>
                  <a:tr h="370840">
                    <a:tc>
                      <a:txBody>
                        <a:bodyPr/>
                        <a:lstStyle/>
                        <a:p>
                          <a:pPr algn="ctr"/>
                          <a:r>
                            <a:rPr lang="en-US" b="0" dirty="0"/>
                            <a:t>Reynolds</a:t>
                          </a:r>
                          <a:r>
                            <a:rPr lang="en-US" b="1" dirty="0"/>
                            <a:t> (Re)</a:t>
                          </a:r>
                        </a:p>
                      </a:txBody>
                      <a:tcPr/>
                    </a:tc>
                    <a:tc>
                      <a:txBody>
                        <a:bodyPr/>
                        <a:lstStyle/>
                        <a:p>
                          <a:endParaRPr lang="en-AE"/>
                        </a:p>
                      </a:txBody>
                      <a:tcPr>
                        <a:blipFill>
                          <a:blip r:embed="rId4"/>
                          <a:stretch>
                            <a:fillRect l="-388312" t="-203333" r="-112987" b="-23333"/>
                          </a:stretch>
                        </a:blipFill>
                      </a:tcPr>
                    </a:tc>
                    <a:tc>
                      <a:txBody>
                        <a:bodyPr/>
                        <a:lstStyle/>
                        <a:p>
                          <a:endParaRPr lang="en-AE"/>
                        </a:p>
                      </a:txBody>
                      <a:tcPr>
                        <a:blipFill>
                          <a:blip r:embed="rId4"/>
                          <a:stretch>
                            <a:fillRect l="-447619" t="-203333" r="-3571" b="-23333"/>
                          </a:stretch>
                        </a:blipFill>
                      </a:tcPr>
                    </a:tc>
                    <a:extLst>
                      <a:ext uri="{0D108BD9-81ED-4DB2-BD59-A6C34878D82A}">
                        <a16:rowId xmlns:a16="http://schemas.microsoft.com/office/drawing/2014/main" val="3170010634"/>
                      </a:ext>
                    </a:extLst>
                  </a:tr>
                </a:tbl>
              </a:graphicData>
            </a:graphic>
          </p:graphicFrame>
        </mc:Fallback>
      </mc:AlternateContent>
      <p:pic>
        <p:nvPicPr>
          <p:cNvPr id="7" name="Picture 6">
            <a:extLst>
              <a:ext uri="{FF2B5EF4-FFF2-40B4-BE49-F238E27FC236}">
                <a16:creationId xmlns:a16="http://schemas.microsoft.com/office/drawing/2014/main" id="{ED1EE8A3-7715-C6E1-6126-0F86B105A902}"/>
              </a:ext>
            </a:extLst>
          </p:cNvPr>
          <p:cNvPicPr>
            <a:picLocks noChangeAspect="1"/>
          </p:cNvPicPr>
          <p:nvPr/>
        </p:nvPicPr>
        <p:blipFill>
          <a:blip r:embed="rId5"/>
          <a:stretch>
            <a:fillRect/>
          </a:stretch>
        </p:blipFill>
        <p:spPr>
          <a:xfrm>
            <a:off x="6673568" y="1147917"/>
            <a:ext cx="5273391" cy="2467035"/>
          </a:xfrm>
          <a:prstGeom prst="rect">
            <a:avLst/>
          </a:prstGeom>
          <a:ln>
            <a:solidFill>
              <a:schemeClr val="accent1"/>
            </a:solidFill>
          </a:ln>
        </p:spPr>
      </p:pic>
      <p:pic>
        <p:nvPicPr>
          <p:cNvPr id="9" name="Picture 8" descr="A grey and white background&#10;&#10;AI-generated content may be incorrect.">
            <a:extLst>
              <a:ext uri="{FF2B5EF4-FFF2-40B4-BE49-F238E27FC236}">
                <a16:creationId xmlns:a16="http://schemas.microsoft.com/office/drawing/2014/main" id="{5A98FBD9-FB99-810D-9039-66CEB9E1CF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3568" y="3757015"/>
            <a:ext cx="5278829" cy="771065"/>
          </a:xfrm>
          <a:prstGeom prst="rect">
            <a:avLst/>
          </a:prstGeom>
          <a:ln>
            <a:solidFill>
              <a:schemeClr val="accent1"/>
            </a:solidFill>
          </a:ln>
        </p:spPr>
      </p:pic>
      <p:pic>
        <p:nvPicPr>
          <p:cNvPr id="11" name="Picture 10" descr="A screenshot of a cell phone&#10;&#10;AI-generated content may be incorrect.">
            <a:extLst>
              <a:ext uri="{FF2B5EF4-FFF2-40B4-BE49-F238E27FC236}">
                <a16:creationId xmlns:a16="http://schemas.microsoft.com/office/drawing/2014/main" id="{BAE1021C-9EBD-B02A-DBF4-725F45C7C9F8}"/>
              </a:ext>
            </a:extLst>
          </p:cNvPr>
          <p:cNvPicPr>
            <a:picLocks noChangeAspect="1"/>
          </p:cNvPicPr>
          <p:nvPr/>
        </p:nvPicPr>
        <p:blipFill>
          <a:blip r:embed="rId7">
            <a:extLst>
              <a:ext uri="{28A0092B-C50C-407E-A947-70E740481C1C}">
                <a14:useLocalDpi xmlns:a14="http://schemas.microsoft.com/office/drawing/2010/main" val="0"/>
              </a:ext>
            </a:extLst>
          </a:blip>
          <a:srcRect t="11376"/>
          <a:stretch/>
        </p:blipFill>
        <p:spPr>
          <a:xfrm>
            <a:off x="6679007" y="4733146"/>
            <a:ext cx="5267953" cy="1291430"/>
          </a:xfrm>
          <a:prstGeom prst="rect">
            <a:avLst/>
          </a:prstGeom>
          <a:ln>
            <a:solidFill>
              <a:schemeClr val="accent1"/>
            </a:solidFill>
          </a:ln>
        </p:spPr>
      </p:pic>
      <p:pic>
        <p:nvPicPr>
          <p:cNvPr id="12" name="Picture 11">
            <a:extLst>
              <a:ext uri="{FF2B5EF4-FFF2-40B4-BE49-F238E27FC236}">
                <a16:creationId xmlns:a16="http://schemas.microsoft.com/office/drawing/2014/main" id="{F4306117-863F-793F-A403-68A50FB0F842}"/>
              </a:ext>
            </a:extLst>
          </p:cNvPr>
          <p:cNvPicPr>
            <a:picLocks noChangeAspect="1"/>
          </p:cNvPicPr>
          <p:nvPr/>
        </p:nvPicPr>
        <p:blipFill>
          <a:blip r:embed="rId8"/>
          <a:stretch>
            <a:fillRect/>
          </a:stretch>
        </p:blipFill>
        <p:spPr>
          <a:xfrm>
            <a:off x="620477" y="5053058"/>
            <a:ext cx="5830958" cy="1685973"/>
          </a:xfrm>
          <a:prstGeom prst="rect">
            <a:avLst/>
          </a:prstGeom>
          <a:ln>
            <a:solidFill>
              <a:schemeClr val="accent1"/>
            </a:solidFill>
          </a:ln>
        </p:spPr>
      </p:pic>
    </p:spTree>
    <p:extLst>
      <p:ext uri="{BB962C8B-B14F-4D97-AF65-F5344CB8AC3E}">
        <p14:creationId xmlns:p14="http://schemas.microsoft.com/office/powerpoint/2010/main" val="10787246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98AD7-D685-ACE4-DC80-5C31B4AE1D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DD502-E680-FC7C-1EC8-40C3936971FB}"/>
              </a:ext>
            </a:extLst>
          </p:cNvPr>
          <p:cNvSpPr>
            <a:spLocks noGrp="1"/>
          </p:cNvSpPr>
          <p:nvPr>
            <p:ph type="title"/>
          </p:nvPr>
        </p:nvSpPr>
        <p:spPr>
          <a:solidFill>
            <a:srgbClr val="8C1D40"/>
          </a:solidFill>
        </p:spPr>
        <p:txBody>
          <a:bodyPr/>
          <a:lstStyle/>
          <a:p>
            <a:pPr algn="ctr"/>
            <a:r>
              <a:rPr lang="en-US" sz="3200" dirty="0">
                <a:solidFill>
                  <a:srgbClr val="FFC627"/>
                </a:solidFill>
              </a:rPr>
              <a:t>Porous Plate Manufacturing</a:t>
            </a:r>
          </a:p>
        </p:txBody>
      </p:sp>
      <p:pic>
        <p:nvPicPr>
          <p:cNvPr id="4098" name="Picture 2">
            <a:extLst>
              <a:ext uri="{FF2B5EF4-FFF2-40B4-BE49-F238E27FC236}">
                <a16:creationId xmlns:a16="http://schemas.microsoft.com/office/drawing/2014/main" id="{B3C59E59-7F9F-C782-B2D2-CE1A5E629F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13" b="13782"/>
          <a:stretch/>
        </p:blipFill>
        <p:spPr bwMode="auto">
          <a:xfrm>
            <a:off x="609600" y="1240053"/>
            <a:ext cx="6208224" cy="24081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3517C88-634A-484A-176E-B23B8B15C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758659" y="1278193"/>
            <a:ext cx="5015916" cy="48975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A577BC-6142-6FAB-9446-030C47EADC0A}"/>
              </a:ext>
            </a:extLst>
          </p:cNvPr>
          <p:cNvPicPr>
            <a:picLocks noChangeAspect="1"/>
          </p:cNvPicPr>
          <p:nvPr/>
        </p:nvPicPr>
        <p:blipFill>
          <a:blip r:embed="rId5"/>
          <a:srcRect l="11424" t="1615" b="12436"/>
          <a:stretch/>
        </p:blipFill>
        <p:spPr>
          <a:xfrm>
            <a:off x="609600" y="3826836"/>
            <a:ext cx="6208224" cy="2408106"/>
          </a:xfrm>
          <a:prstGeom prst="rect">
            <a:avLst/>
          </a:prstGeom>
        </p:spPr>
      </p:pic>
    </p:spTree>
    <p:extLst>
      <p:ext uri="{BB962C8B-B14F-4D97-AF65-F5344CB8AC3E}">
        <p14:creationId xmlns:p14="http://schemas.microsoft.com/office/powerpoint/2010/main" val="818090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flow&#10;&#10;Description automatically generated">
            <a:extLst>
              <a:ext uri="{FF2B5EF4-FFF2-40B4-BE49-F238E27FC236}">
                <a16:creationId xmlns:a16="http://schemas.microsoft.com/office/drawing/2014/main" id="{6E5C662E-6957-3C89-B296-EA5E93C0114A}"/>
              </a:ext>
            </a:extLst>
          </p:cNvPr>
          <p:cNvPicPr>
            <a:picLocks noChangeAspect="1"/>
          </p:cNvPicPr>
          <p:nvPr/>
        </p:nvPicPr>
        <p:blipFill>
          <a:blip r:embed="rId3">
            <a:extLst>
              <a:ext uri="{28A0092B-C50C-407E-A947-70E740481C1C}">
                <a14:useLocalDpi xmlns:a14="http://schemas.microsoft.com/office/drawing/2010/main" val="0"/>
              </a:ext>
            </a:extLst>
          </a:blip>
          <a:srcRect r="1383"/>
          <a:stretch/>
        </p:blipFill>
        <p:spPr>
          <a:xfrm>
            <a:off x="0" y="3657647"/>
            <a:ext cx="9249369" cy="2991758"/>
          </a:xfrm>
          <a:prstGeom prst="rect">
            <a:avLst/>
          </a:prstGeom>
        </p:spPr>
      </p:pic>
      <p:sp>
        <p:nvSpPr>
          <p:cNvPr id="2" name="Title 1">
            <a:extLst>
              <a:ext uri="{FF2B5EF4-FFF2-40B4-BE49-F238E27FC236}">
                <a16:creationId xmlns:a16="http://schemas.microsoft.com/office/drawing/2014/main" id="{D05AB48A-7EAE-82B3-989A-D0F8D4A762F8}"/>
              </a:ext>
            </a:extLst>
          </p:cNvPr>
          <p:cNvSpPr>
            <a:spLocks noGrp="1"/>
          </p:cNvSpPr>
          <p:nvPr>
            <p:ph type="title"/>
          </p:nvPr>
        </p:nvSpPr>
        <p:spPr>
          <a:solidFill>
            <a:srgbClr val="8C1D40"/>
          </a:solidFill>
        </p:spPr>
        <p:txBody>
          <a:bodyPr/>
          <a:lstStyle/>
          <a:p>
            <a:pPr algn="ctr"/>
            <a:r>
              <a:rPr lang="en-US" sz="3200" dirty="0">
                <a:solidFill>
                  <a:srgbClr val="FFC627"/>
                </a:solidFill>
              </a:rPr>
              <a:t>Experimental Setup</a:t>
            </a:r>
          </a:p>
        </p:txBody>
      </p:sp>
      <p:pic>
        <p:nvPicPr>
          <p:cNvPr id="10" name="Picture 2">
            <a:extLst>
              <a:ext uri="{FF2B5EF4-FFF2-40B4-BE49-F238E27FC236}">
                <a16:creationId xmlns:a16="http://schemas.microsoft.com/office/drawing/2014/main" id="{620BD3AF-2DAD-323E-1C58-FEF1232C20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04" t="37083" b="11945"/>
          <a:stretch/>
        </p:blipFill>
        <p:spPr bwMode="auto">
          <a:xfrm>
            <a:off x="6179052" y="1167571"/>
            <a:ext cx="4959066" cy="220786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79B4DE1-E984-F68D-06D5-92AFB218DBC0}"/>
              </a:ext>
            </a:extLst>
          </p:cNvPr>
          <p:cNvSpPr txBox="1"/>
          <p:nvPr/>
        </p:nvSpPr>
        <p:spPr>
          <a:xfrm>
            <a:off x="609599" y="1066140"/>
            <a:ext cx="5505580" cy="393954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latin typeface="+mn-lt"/>
              </a:rPr>
              <a:t>Quantel Q-Smart Nd:YAG laser 380 mJ/pulse @ 532 </a:t>
            </a:r>
          </a:p>
          <a:p>
            <a:pPr marL="285750" indent="-285750">
              <a:spcBef>
                <a:spcPts val="1200"/>
              </a:spcBef>
              <a:buFont typeface="Arial" panose="020B0604020202020204" pitchFamily="34" charset="0"/>
              <a:buChar char="•"/>
            </a:pPr>
            <a:r>
              <a:rPr lang="pt-BR" dirty="0">
                <a:latin typeface="+mn-lt"/>
              </a:rPr>
              <a:t>4 MP Phantom V641 camera</a:t>
            </a:r>
          </a:p>
          <a:p>
            <a:pPr marL="285750" indent="-285750">
              <a:spcBef>
                <a:spcPts val="1200"/>
              </a:spcBef>
              <a:buFont typeface="Arial" panose="020B0604020202020204" pitchFamily="34" charset="0"/>
              <a:buChar char="•"/>
            </a:pPr>
            <a:r>
              <a:rPr lang="en-US" dirty="0">
                <a:latin typeface="+mn-lt"/>
              </a:rPr>
              <a:t>Laskin nozzle filled with olive oil used as seeder</a:t>
            </a:r>
          </a:p>
          <a:p>
            <a:pPr marL="285750" indent="-285750">
              <a:spcBef>
                <a:spcPts val="1200"/>
              </a:spcBef>
              <a:buFont typeface="Arial" panose="020B0604020202020204" pitchFamily="34" charset="0"/>
              <a:buChar char="•"/>
            </a:pPr>
            <a:r>
              <a:rPr lang="en-US" dirty="0">
                <a:latin typeface="+mn-lt"/>
              </a:rPr>
              <a:t>The BL develops over SW transitions to a porous plate</a:t>
            </a:r>
          </a:p>
          <a:p>
            <a:pPr marL="285750" indent="-285750">
              <a:spcBef>
                <a:spcPts val="1200"/>
              </a:spcBef>
              <a:buFont typeface="Arial" panose="020B0604020202020204" pitchFamily="34" charset="0"/>
              <a:buChar char="•"/>
            </a:pPr>
            <a:r>
              <a:rPr lang="pt-BR" dirty="0">
                <a:latin typeface="+mn-lt"/>
              </a:rPr>
              <a:t>Total FOV :  ~1.5</a:t>
            </a:r>
            <a:r>
              <a:rPr lang="pt-BR" dirty="0">
                <a:latin typeface="Cambria Math" panose="02040503050406030204" pitchFamily="18" charset="0"/>
                <a:ea typeface="Cambria Math" panose="02040503050406030204" pitchFamily="18" charset="0"/>
              </a:rPr>
              <a:t>𝜹 x 6𝜹</a:t>
            </a:r>
            <a:endParaRPr lang="pt-BR" dirty="0">
              <a:latin typeface="+mn-lt"/>
            </a:endParaRPr>
          </a:p>
          <a:p>
            <a:pPr>
              <a:spcBef>
                <a:spcPts val="1200"/>
              </a:spcBef>
            </a:pPr>
            <a:endParaRPr lang="en-US" dirty="0">
              <a:latin typeface="+mn-lt"/>
            </a:endParaRPr>
          </a:p>
          <a:p>
            <a:pPr marL="285750" indent="-285750">
              <a:spcBef>
                <a:spcPts val="1200"/>
              </a:spcBef>
              <a:buFont typeface="Arial" panose="020B0604020202020204" pitchFamily="34" charset="0"/>
              <a:buChar char="•"/>
            </a:pPr>
            <a:endParaRPr lang="en-US" dirty="0">
              <a:latin typeface="+mn-lt"/>
            </a:endParaRPr>
          </a:p>
          <a:p>
            <a:pPr marL="285750" indent="-285750">
              <a:spcBef>
                <a:spcPts val="1200"/>
              </a:spcBef>
              <a:buFont typeface="Arial" panose="020B0604020202020204" pitchFamily="34" charset="0"/>
              <a:buChar char="•"/>
            </a:pPr>
            <a:endParaRPr lang="en-US" dirty="0">
              <a:latin typeface="+mn-lt"/>
            </a:endParaRPr>
          </a:p>
        </p:txBody>
      </p:sp>
      <mc:AlternateContent xmlns:mc="http://schemas.openxmlformats.org/markup-compatibility/2006" xmlns:p14="http://schemas.microsoft.com/office/powerpoint/2010/main">
        <mc:Choice Requires="p14">
          <p:contentPart p14:bwMode="auto" r:id="rId5">
            <p14:nvContentPartPr>
              <p14:cNvPr id="35" name="Ink 34">
                <a:extLst>
                  <a:ext uri="{FF2B5EF4-FFF2-40B4-BE49-F238E27FC236}">
                    <a16:creationId xmlns:a16="http://schemas.microsoft.com/office/drawing/2014/main" id="{D4A7B909-1431-6DFB-096F-E6E2A2B54D10}"/>
                  </a:ext>
                </a:extLst>
              </p14:cNvPr>
              <p14:cNvContentPartPr/>
              <p14:nvPr/>
            </p14:nvContentPartPr>
            <p14:xfrm>
              <a:off x="2575834" y="5651649"/>
              <a:ext cx="360" cy="360"/>
            </p14:xfrm>
          </p:contentPart>
        </mc:Choice>
        <mc:Fallback xmlns="">
          <p:pic>
            <p:nvPicPr>
              <p:cNvPr id="35" name="Ink 34">
                <a:extLst>
                  <a:ext uri="{FF2B5EF4-FFF2-40B4-BE49-F238E27FC236}">
                    <a16:creationId xmlns:a16="http://schemas.microsoft.com/office/drawing/2014/main" id="{D4A7B909-1431-6DFB-096F-E6E2A2B54D10}"/>
                  </a:ext>
                </a:extLst>
              </p:cNvPr>
              <p:cNvPicPr/>
              <p:nvPr/>
            </p:nvPicPr>
            <p:blipFill>
              <a:blip r:embed="rId7"/>
              <a:stretch>
                <a:fillRect/>
              </a:stretch>
            </p:blipFill>
            <p:spPr>
              <a:xfrm>
                <a:off x="2540194" y="5615649"/>
                <a:ext cx="72000" cy="72000"/>
              </a:xfrm>
              <a:prstGeom prst="rect">
                <a:avLst/>
              </a:prstGeom>
            </p:spPr>
          </p:pic>
        </mc:Fallback>
      </mc:AlternateContent>
      <p:pic>
        <p:nvPicPr>
          <p:cNvPr id="5" name="Picture 4">
            <a:extLst>
              <a:ext uri="{FF2B5EF4-FFF2-40B4-BE49-F238E27FC236}">
                <a16:creationId xmlns:a16="http://schemas.microsoft.com/office/drawing/2014/main" id="{98150F99-DFBB-CD70-D6B5-DF3099D2F850}"/>
              </a:ext>
            </a:extLst>
          </p:cNvPr>
          <p:cNvPicPr>
            <a:picLocks noChangeAspect="1"/>
          </p:cNvPicPr>
          <p:nvPr/>
        </p:nvPicPr>
        <p:blipFill>
          <a:blip r:embed="rId8"/>
          <a:stretch>
            <a:fillRect/>
          </a:stretch>
        </p:blipFill>
        <p:spPr>
          <a:xfrm>
            <a:off x="9398218" y="3422731"/>
            <a:ext cx="1739900" cy="2882900"/>
          </a:xfrm>
          <a:prstGeom prst="rect">
            <a:avLst/>
          </a:prstGeom>
        </p:spPr>
      </p:pic>
      <p:grpSp>
        <p:nvGrpSpPr>
          <p:cNvPr id="23" name="Group 22">
            <a:extLst>
              <a:ext uri="{FF2B5EF4-FFF2-40B4-BE49-F238E27FC236}">
                <a16:creationId xmlns:a16="http://schemas.microsoft.com/office/drawing/2014/main" id="{6ACDFC17-12DA-28CC-3D42-521AD12B4C69}"/>
              </a:ext>
            </a:extLst>
          </p:cNvPr>
          <p:cNvGrpSpPr/>
          <p:nvPr/>
        </p:nvGrpSpPr>
        <p:grpSpPr>
          <a:xfrm>
            <a:off x="8027646" y="4039823"/>
            <a:ext cx="1103939" cy="1286310"/>
            <a:chOff x="1153498" y="4053386"/>
            <a:chExt cx="1103939" cy="1286310"/>
          </a:xfrm>
        </p:grpSpPr>
        <p:cxnSp>
          <p:nvCxnSpPr>
            <p:cNvPr id="7" name="Straight Arrow Connector 6">
              <a:extLst>
                <a:ext uri="{FF2B5EF4-FFF2-40B4-BE49-F238E27FC236}">
                  <a16:creationId xmlns:a16="http://schemas.microsoft.com/office/drawing/2014/main" id="{B476CACB-C0EE-C3E1-2F0E-8C0A04D9FEBF}"/>
                </a:ext>
              </a:extLst>
            </p:cNvPr>
            <p:cNvCxnSpPr/>
            <p:nvPr/>
          </p:nvCxnSpPr>
          <p:spPr>
            <a:xfrm>
              <a:off x="1571826" y="4905287"/>
              <a:ext cx="44016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id="{3D1EA3F4-769E-D221-BFD4-1AA071F2ABC2}"/>
                </a:ext>
              </a:extLst>
            </p:cNvPr>
            <p:cNvCxnSpPr>
              <a:cxnSpLocks/>
            </p:cNvCxnSpPr>
            <p:nvPr/>
          </p:nvCxnSpPr>
          <p:spPr>
            <a:xfrm flipV="1">
              <a:off x="1584251" y="4412512"/>
              <a:ext cx="0" cy="4927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A5A76099-F22D-7CF3-5278-CE6B9A5A3BEF}"/>
                </a:ext>
              </a:extLst>
            </p:cNvPr>
            <p:cNvCxnSpPr>
              <a:cxnSpLocks/>
            </p:cNvCxnSpPr>
            <p:nvPr/>
          </p:nvCxnSpPr>
          <p:spPr>
            <a:xfrm flipH="1">
              <a:off x="1376168" y="4910404"/>
              <a:ext cx="196864" cy="2058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55518B9-233B-6F9C-4E3A-4A32480CB0AD}"/>
                    </a:ext>
                  </a:extLst>
                </p:cNvPr>
                <p:cNvSpPr txBox="1"/>
                <p:nvPr/>
              </p:nvSpPr>
              <p:spPr>
                <a:xfrm>
                  <a:off x="1966324" y="4689311"/>
                  <a:ext cx="29111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cs typeface="Arial" panose="020B0604020202020204" pitchFamily="34" charset="0"/>
                          </a:rPr>
                          <m:t>𝑥</m:t>
                        </m:r>
                      </m:oMath>
                    </m:oMathPara>
                  </a14:m>
                  <a:endParaRPr lang="en-US" sz="160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E55518B9-233B-6F9C-4E3A-4A32480CB0AD}"/>
                    </a:ext>
                  </a:extLst>
                </p:cNvPr>
                <p:cNvSpPr txBox="1">
                  <a:spLocks noRot="1" noChangeAspect="1" noMove="1" noResize="1" noEditPoints="1" noAdjustHandles="1" noChangeArrowheads="1" noChangeShapeType="1" noTextEdit="1"/>
                </p:cNvSpPr>
                <p:nvPr/>
              </p:nvSpPr>
              <p:spPr>
                <a:xfrm>
                  <a:off x="1966324" y="4689311"/>
                  <a:ext cx="291113" cy="3385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96DABE1-D61F-DA31-46B7-F026553791A8}"/>
                    </a:ext>
                  </a:extLst>
                </p:cNvPr>
                <p:cNvSpPr txBox="1"/>
                <p:nvPr/>
              </p:nvSpPr>
              <p:spPr>
                <a:xfrm>
                  <a:off x="1447227" y="4053386"/>
                  <a:ext cx="29111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𝑦</m:t>
                        </m:r>
                      </m:oMath>
                    </m:oMathPara>
                  </a14:m>
                  <a:endParaRPr lang="en-US" sz="16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996DABE1-D61F-DA31-46B7-F026553791A8}"/>
                    </a:ext>
                  </a:extLst>
                </p:cNvPr>
                <p:cNvSpPr txBox="1">
                  <a:spLocks noRot="1" noChangeAspect="1" noMove="1" noResize="1" noEditPoints="1" noAdjustHandles="1" noChangeArrowheads="1" noChangeShapeType="1" noTextEdit="1"/>
                </p:cNvSpPr>
                <p:nvPr/>
              </p:nvSpPr>
              <p:spPr>
                <a:xfrm>
                  <a:off x="1447227" y="4053386"/>
                  <a:ext cx="291113" cy="338554"/>
                </a:xfrm>
                <a:prstGeom prst="rect">
                  <a:avLst/>
                </a:prstGeom>
                <a:blipFill>
                  <a:blip r:embed="rId10"/>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00BC21EE-51F0-5417-D16D-94CD2D1D1349}"/>
                    </a:ext>
                  </a:extLst>
                </p:cNvPr>
                <p:cNvSpPr txBox="1"/>
                <p:nvPr/>
              </p:nvSpPr>
              <p:spPr>
                <a:xfrm>
                  <a:off x="1153498" y="5001142"/>
                  <a:ext cx="29111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cs typeface="Arial" panose="020B0604020202020204" pitchFamily="34" charset="0"/>
                          </a:rPr>
                          <m:t>𝑧</m:t>
                        </m:r>
                      </m:oMath>
                    </m:oMathPara>
                  </a14:m>
                  <a:endParaRPr lang="en-US" sz="1600" dirty="0">
                    <a:latin typeface="Arial" panose="020B0604020202020204" pitchFamily="34" charset="0"/>
                    <a:cs typeface="Arial" panose="020B0604020202020204" pitchFamily="34" charset="0"/>
                  </a:endParaRPr>
                </a:p>
              </p:txBody>
            </p:sp>
          </mc:Choice>
          <mc:Fallback xmlns="">
            <p:sp>
              <p:nvSpPr>
                <p:cNvPr id="22" name="TextBox 21">
                  <a:extLst>
                    <a:ext uri="{FF2B5EF4-FFF2-40B4-BE49-F238E27FC236}">
                      <a16:creationId xmlns:a16="http://schemas.microsoft.com/office/drawing/2014/main" id="{00BC21EE-51F0-5417-D16D-94CD2D1D1349}"/>
                    </a:ext>
                  </a:extLst>
                </p:cNvPr>
                <p:cNvSpPr txBox="1">
                  <a:spLocks noRot="1" noChangeAspect="1" noMove="1" noResize="1" noEditPoints="1" noAdjustHandles="1" noChangeArrowheads="1" noChangeShapeType="1" noTextEdit="1"/>
                </p:cNvSpPr>
                <p:nvPr/>
              </p:nvSpPr>
              <p:spPr>
                <a:xfrm>
                  <a:off x="1153498" y="5001142"/>
                  <a:ext cx="291113" cy="338554"/>
                </a:xfrm>
                <a:prstGeom prst="rect">
                  <a:avLst/>
                </a:prstGeom>
                <a:blipFill>
                  <a:blip r:embed="rId11"/>
                  <a:stretch>
                    <a:fillRect/>
                  </a:stretch>
                </a:blipFill>
              </p:spPr>
              <p:txBody>
                <a:bodyPr/>
                <a:lstStyle/>
                <a:p>
                  <a:r>
                    <a:rPr lang="en-US">
                      <a:noFill/>
                    </a:rPr>
                    <a:t> </a:t>
                  </a:r>
                </a:p>
              </p:txBody>
            </p:sp>
          </mc:Fallback>
        </mc:AlternateContent>
      </p:grpSp>
      <p:sp>
        <p:nvSpPr>
          <p:cNvPr id="8" name="TextBox 7">
            <a:extLst>
              <a:ext uri="{FF2B5EF4-FFF2-40B4-BE49-F238E27FC236}">
                <a16:creationId xmlns:a16="http://schemas.microsoft.com/office/drawing/2014/main" id="{C1CEF441-3117-A236-3DAA-183EEBE648CF}"/>
              </a:ext>
            </a:extLst>
          </p:cNvPr>
          <p:cNvSpPr txBox="1"/>
          <p:nvPr/>
        </p:nvSpPr>
        <p:spPr>
          <a:xfrm>
            <a:off x="5353796" y="3688962"/>
            <a:ext cx="2994952"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Incident boundary layer</a:t>
            </a: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FF585FCF-5B96-2A9A-F016-70A3EA29D5E4}"/>
              </a:ext>
            </a:extLst>
          </p:cNvPr>
          <p:cNvCxnSpPr>
            <a:cxnSpLocks/>
          </p:cNvCxnSpPr>
          <p:nvPr/>
        </p:nvCxnSpPr>
        <p:spPr>
          <a:xfrm>
            <a:off x="6694609" y="4161743"/>
            <a:ext cx="0" cy="1491272"/>
          </a:xfrm>
          <a:prstGeom prst="line">
            <a:avLst/>
          </a:prstGeom>
          <a:ln>
            <a:solidFill>
              <a:srgbClr val="8C1D4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81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E96DD-8272-6112-46D0-51C0664A0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74636-FFBD-AC0F-5ACA-4084C32F26FD}"/>
              </a:ext>
            </a:extLst>
          </p:cNvPr>
          <p:cNvSpPr>
            <a:spLocks noGrp="1"/>
          </p:cNvSpPr>
          <p:nvPr>
            <p:ph type="title"/>
          </p:nvPr>
        </p:nvSpPr>
        <p:spPr>
          <a:solidFill>
            <a:srgbClr val="8C1D40"/>
          </a:solidFill>
        </p:spPr>
        <p:txBody>
          <a:bodyPr/>
          <a:lstStyle/>
          <a:p>
            <a:pPr algn="ctr"/>
            <a:r>
              <a:rPr lang="en-US" sz="3000" dirty="0">
                <a:solidFill>
                  <a:srgbClr val="FFC627"/>
                </a:solidFill>
              </a:rPr>
              <a:t>Particle Image Velocimetry </a:t>
            </a:r>
          </a:p>
        </p:txBody>
      </p:sp>
      <p:pic>
        <p:nvPicPr>
          <p:cNvPr id="19" name="Picture 18" descr="A black background with white dots&#10;&#10;AI-generated content may be incorrect.">
            <a:extLst>
              <a:ext uri="{FF2B5EF4-FFF2-40B4-BE49-F238E27FC236}">
                <a16:creationId xmlns:a16="http://schemas.microsoft.com/office/drawing/2014/main" id="{8BE58180-B206-E9EF-321A-A37A13082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55700"/>
            <a:ext cx="6327902" cy="4990724"/>
          </a:xfrm>
          <a:prstGeom prst="rect">
            <a:avLst/>
          </a:prstGeom>
        </p:spPr>
      </p:pic>
      <p:pic>
        <p:nvPicPr>
          <p:cNvPr id="21" name="Picture 20" descr="A black and white image of a plane&#10;&#10;AI-generated content may be incorrect.">
            <a:extLst>
              <a:ext uri="{FF2B5EF4-FFF2-40B4-BE49-F238E27FC236}">
                <a16:creationId xmlns:a16="http://schemas.microsoft.com/office/drawing/2014/main" id="{E4513095-5C6E-CACA-D34A-03DBA4903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2815" y="1155700"/>
            <a:ext cx="6205728" cy="5150640"/>
          </a:xfrm>
          <a:prstGeom prst="rect">
            <a:avLst/>
          </a:prstGeom>
        </p:spPr>
      </p:pic>
    </p:spTree>
    <p:extLst>
      <p:ext uri="{BB962C8B-B14F-4D97-AF65-F5344CB8AC3E}">
        <p14:creationId xmlns:p14="http://schemas.microsoft.com/office/powerpoint/2010/main" val="478077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F5D7-AEE7-0429-264A-3C6EDF9E8D2D}"/>
              </a:ext>
            </a:extLst>
          </p:cNvPr>
          <p:cNvSpPr>
            <a:spLocks noGrp="1"/>
          </p:cNvSpPr>
          <p:nvPr>
            <p:ph type="title"/>
          </p:nvPr>
        </p:nvSpPr>
        <p:spPr>
          <a:solidFill>
            <a:srgbClr val="8C1D40"/>
          </a:solidFill>
        </p:spPr>
        <p:txBody>
          <a:bodyPr/>
          <a:lstStyle/>
          <a:p>
            <a:pPr algn="ctr"/>
            <a:r>
              <a:rPr lang="en-US" sz="3000" dirty="0">
                <a:solidFill>
                  <a:srgbClr val="FFC627"/>
                </a:solidFill>
              </a:rPr>
              <a:t>Incident Boundary Layer</a:t>
            </a:r>
          </a:p>
        </p:txBody>
      </p:sp>
      <p:pic>
        <p:nvPicPr>
          <p:cNvPr id="2050" name="Picture 2" descr="Basic Boundary Layer Theory">
            <a:extLst>
              <a:ext uri="{FF2B5EF4-FFF2-40B4-BE49-F238E27FC236}">
                <a16:creationId xmlns:a16="http://schemas.microsoft.com/office/drawing/2014/main" id="{DADAFACC-6CFA-8825-8600-FFA24AA66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40" y="1493486"/>
            <a:ext cx="5291493" cy="2428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3EDE30C-22E4-D00B-1E7F-D7172F6B4BBC}"/>
              </a:ext>
            </a:extLst>
          </p:cNvPr>
          <p:cNvPicPr>
            <a:picLocks noChangeAspect="1"/>
          </p:cNvPicPr>
          <p:nvPr/>
        </p:nvPicPr>
        <p:blipFill>
          <a:blip r:embed="rId4"/>
          <a:stretch>
            <a:fillRect/>
          </a:stretch>
        </p:blipFill>
        <p:spPr>
          <a:xfrm>
            <a:off x="5785933" y="1162806"/>
            <a:ext cx="6113459" cy="5138872"/>
          </a:xfrm>
          <a:prstGeom prst="rect">
            <a:avLst/>
          </a:prstGeom>
        </p:spPr>
      </p:pic>
      <p:pic>
        <p:nvPicPr>
          <p:cNvPr id="6" name="Picture 5" descr="A diagram of a flow&#10;&#10;Description automatically generated">
            <a:extLst>
              <a:ext uri="{FF2B5EF4-FFF2-40B4-BE49-F238E27FC236}">
                <a16:creationId xmlns:a16="http://schemas.microsoft.com/office/drawing/2014/main" id="{2D680CD8-780B-0E93-751F-0562F7C9B73F}"/>
              </a:ext>
            </a:extLst>
          </p:cNvPr>
          <p:cNvPicPr>
            <a:picLocks noChangeAspect="1"/>
          </p:cNvPicPr>
          <p:nvPr/>
        </p:nvPicPr>
        <p:blipFill>
          <a:blip r:embed="rId5">
            <a:extLst>
              <a:ext uri="{28A0092B-C50C-407E-A947-70E740481C1C}">
                <a14:useLocalDpi xmlns:a14="http://schemas.microsoft.com/office/drawing/2010/main" val="0"/>
              </a:ext>
            </a:extLst>
          </a:blip>
          <a:srcRect r="1383"/>
          <a:stretch/>
        </p:blipFill>
        <p:spPr>
          <a:xfrm>
            <a:off x="218502" y="4644152"/>
            <a:ext cx="5796741" cy="1874987"/>
          </a:xfrm>
          <a:prstGeom prst="rect">
            <a:avLst/>
          </a:prstGeom>
        </p:spPr>
      </p:pic>
      <p:sp>
        <p:nvSpPr>
          <p:cNvPr id="9" name="TextBox 8">
            <a:extLst>
              <a:ext uri="{FF2B5EF4-FFF2-40B4-BE49-F238E27FC236}">
                <a16:creationId xmlns:a16="http://schemas.microsoft.com/office/drawing/2014/main" id="{65D62F9B-575C-321A-F585-B9CD1FA4C55D}"/>
              </a:ext>
            </a:extLst>
          </p:cNvPr>
          <p:cNvSpPr txBox="1"/>
          <p:nvPr/>
        </p:nvSpPr>
        <p:spPr>
          <a:xfrm>
            <a:off x="3192891" y="4274820"/>
            <a:ext cx="2994952"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Incident boundary layer</a:t>
            </a:r>
            <a:endPar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3E365156-902C-1D0D-43AF-361039287ED6}"/>
              </a:ext>
            </a:extLst>
          </p:cNvPr>
          <p:cNvCxnSpPr>
            <a:cxnSpLocks/>
          </p:cNvCxnSpPr>
          <p:nvPr/>
        </p:nvCxnSpPr>
        <p:spPr>
          <a:xfrm>
            <a:off x="4466798" y="4644152"/>
            <a:ext cx="0" cy="1491272"/>
          </a:xfrm>
          <a:prstGeom prst="line">
            <a:avLst/>
          </a:prstGeom>
          <a:ln>
            <a:solidFill>
              <a:srgbClr val="8C1D4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499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72F6-824E-6301-E0B2-05C022D7B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7C96D-D5AE-E2F4-3D34-F824E795CC85}"/>
              </a:ext>
            </a:extLst>
          </p:cNvPr>
          <p:cNvSpPr>
            <a:spLocks noGrp="1"/>
          </p:cNvSpPr>
          <p:nvPr>
            <p:ph type="title"/>
          </p:nvPr>
        </p:nvSpPr>
        <p:spPr>
          <a:solidFill>
            <a:srgbClr val="8C1D40"/>
          </a:solidFill>
        </p:spPr>
        <p:txBody>
          <a:bodyPr/>
          <a:lstStyle/>
          <a:p>
            <a:pPr algn="ctr"/>
            <a:r>
              <a:rPr lang="en-US" sz="3000" dirty="0">
                <a:solidFill>
                  <a:srgbClr val="FFC627"/>
                </a:solidFill>
              </a:rPr>
              <a:t> Mean Velocity Contour Comparison </a:t>
            </a:r>
          </a:p>
        </p:txBody>
      </p:sp>
      <p:sp>
        <p:nvSpPr>
          <p:cNvPr id="6" name="TextBox 5">
            <a:extLst>
              <a:ext uri="{FF2B5EF4-FFF2-40B4-BE49-F238E27FC236}">
                <a16:creationId xmlns:a16="http://schemas.microsoft.com/office/drawing/2014/main" id="{99DECB00-1686-BA23-DA04-41BE8453C299}"/>
              </a:ext>
            </a:extLst>
          </p:cNvPr>
          <p:cNvSpPr txBox="1"/>
          <p:nvPr/>
        </p:nvSpPr>
        <p:spPr>
          <a:xfrm>
            <a:off x="316991" y="6144768"/>
            <a:ext cx="8305965" cy="954107"/>
          </a:xfrm>
          <a:prstGeom prst="rect">
            <a:avLst/>
          </a:prstGeom>
          <a:noFill/>
        </p:spPr>
        <p:txBody>
          <a:bodyPr wrap="square" rtlCol="0">
            <a:spAutoFit/>
          </a:bodyPr>
          <a:lstStyle/>
          <a:p>
            <a:r>
              <a:rPr lang="en-US" sz="1600" u="none" dirty="0"/>
              <a:t>The mean flow behavior roughly remains the same between the fields, but there slightly different observations to be made</a:t>
            </a:r>
          </a:p>
          <a:p>
            <a:endParaRPr lang="en-US" sz="240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8204289C-368F-67EF-3E6F-4DCF9F349860}"/>
              </a:ext>
            </a:extLst>
          </p:cNvPr>
          <p:cNvPicPr>
            <a:picLocks noChangeAspect="1"/>
          </p:cNvPicPr>
          <p:nvPr/>
        </p:nvPicPr>
        <p:blipFill>
          <a:blip r:embed="rId3"/>
          <a:srcRect b="6767"/>
          <a:stretch/>
        </p:blipFill>
        <p:spPr>
          <a:xfrm>
            <a:off x="2712872" y="3073805"/>
            <a:ext cx="6766255" cy="3070963"/>
          </a:xfrm>
          <a:prstGeom prst="rect">
            <a:avLst/>
          </a:prstGeom>
        </p:spPr>
      </p:pic>
      <p:pic>
        <p:nvPicPr>
          <p:cNvPr id="5" name="Picture 4" descr="A group of images of different colors&#10;&#10;Description automatically generated with medium confidence">
            <a:extLst>
              <a:ext uri="{FF2B5EF4-FFF2-40B4-BE49-F238E27FC236}">
                <a16:creationId xmlns:a16="http://schemas.microsoft.com/office/drawing/2014/main" id="{9C5D3217-28D3-5BA4-705A-3A8CAE18ECBC}"/>
              </a:ext>
            </a:extLst>
          </p:cNvPr>
          <p:cNvPicPr>
            <a:picLocks noChangeAspect="1"/>
          </p:cNvPicPr>
          <p:nvPr/>
        </p:nvPicPr>
        <p:blipFill>
          <a:blip r:embed="rId4">
            <a:extLst>
              <a:ext uri="{28A0092B-C50C-407E-A947-70E740481C1C}">
                <a14:useLocalDpi xmlns:a14="http://schemas.microsoft.com/office/drawing/2010/main" val="0"/>
              </a:ext>
            </a:extLst>
          </a:blip>
          <a:srcRect l="47476" b="49347"/>
          <a:stretch/>
        </p:blipFill>
        <p:spPr>
          <a:xfrm>
            <a:off x="2898176" y="1009179"/>
            <a:ext cx="6017389" cy="2456121"/>
          </a:xfrm>
          <a:prstGeom prst="rect">
            <a:avLst/>
          </a:prstGeom>
        </p:spPr>
      </p:pic>
      <p:cxnSp>
        <p:nvCxnSpPr>
          <p:cNvPr id="15" name="Straight Arrow Connector 14">
            <a:extLst>
              <a:ext uri="{FF2B5EF4-FFF2-40B4-BE49-F238E27FC236}">
                <a16:creationId xmlns:a16="http://schemas.microsoft.com/office/drawing/2014/main" id="{B9FE7B0E-C1AD-D8E5-D9C6-479B8F2AF779}"/>
              </a:ext>
            </a:extLst>
          </p:cNvPr>
          <p:cNvCxnSpPr/>
          <p:nvPr/>
        </p:nvCxnSpPr>
        <p:spPr>
          <a:xfrm flipH="1">
            <a:off x="6925056" y="4498848"/>
            <a:ext cx="3352800" cy="9875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06CE798-387A-8494-9E1C-6CB541A1BC94}"/>
              </a:ext>
            </a:extLst>
          </p:cNvPr>
          <p:cNvSpPr txBox="1"/>
          <p:nvPr/>
        </p:nvSpPr>
        <p:spPr>
          <a:xfrm>
            <a:off x="9217152" y="4126732"/>
            <a:ext cx="2456535" cy="276999"/>
          </a:xfrm>
          <a:prstGeom prst="rect">
            <a:avLst/>
          </a:prstGeom>
          <a:noFill/>
        </p:spPr>
        <p:txBody>
          <a:bodyPr wrap="square" rtlCol="0">
            <a:spAutoFit/>
          </a:bodyPr>
          <a:lstStyle/>
          <a:p>
            <a:r>
              <a:rPr lang="en-AE" sz="1200" dirty="0">
                <a:solidFill>
                  <a:schemeClr val="accent1"/>
                </a:solidFill>
                <a:effectLst>
                  <a:outerShdw blurRad="50800" dist="50800" dir="5400000" sx="1000" sy="1000" algn="ctr" rotWithShape="0">
                    <a:srgbClr val="000000">
                      <a:alpha val="96000"/>
                    </a:srgbClr>
                  </a:outerShdw>
                </a:effectLst>
                <a:latin typeface="Arial" panose="020B0604020202020204" pitchFamily="34" charset="0"/>
                <a:cs typeface="Arial" panose="020B0604020202020204" pitchFamily="34" charset="0"/>
              </a:rPr>
              <a:t>Separation bubble where U = 0</a:t>
            </a:r>
          </a:p>
        </p:txBody>
      </p:sp>
    </p:spTree>
    <p:extLst>
      <p:ext uri="{BB962C8B-B14F-4D97-AF65-F5344CB8AC3E}">
        <p14:creationId xmlns:p14="http://schemas.microsoft.com/office/powerpoint/2010/main" val="1770793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B48A-7EAE-82B3-989A-D0F8D4A762F8}"/>
              </a:ext>
            </a:extLst>
          </p:cNvPr>
          <p:cNvSpPr>
            <a:spLocks noGrp="1"/>
          </p:cNvSpPr>
          <p:nvPr>
            <p:ph type="title"/>
          </p:nvPr>
        </p:nvSpPr>
        <p:spPr>
          <a:solidFill>
            <a:srgbClr val="8C1D40"/>
          </a:solidFill>
        </p:spPr>
        <p:txBody>
          <a:bodyPr/>
          <a:lstStyle/>
          <a:p>
            <a:pPr algn="ctr"/>
            <a:r>
              <a:rPr lang="en-US" sz="3200" dirty="0">
                <a:solidFill>
                  <a:srgbClr val="FFC627"/>
                </a:solidFill>
              </a:rPr>
              <a:t>Conclusions &amp; Next Steps</a:t>
            </a:r>
          </a:p>
        </p:txBody>
      </p:sp>
      <p:sp>
        <p:nvSpPr>
          <p:cNvPr id="3" name="Content Placeholder 2">
            <a:extLst>
              <a:ext uri="{FF2B5EF4-FFF2-40B4-BE49-F238E27FC236}">
                <a16:creationId xmlns:a16="http://schemas.microsoft.com/office/drawing/2014/main" id="{7A6AAD94-A5DE-8C5E-9E7A-6FA833DAB8DB}"/>
              </a:ext>
            </a:extLst>
          </p:cNvPr>
          <p:cNvSpPr>
            <a:spLocks noGrp="1"/>
          </p:cNvSpPr>
          <p:nvPr>
            <p:ph idx="1"/>
          </p:nvPr>
        </p:nvSpPr>
        <p:spPr>
          <a:xfrm>
            <a:off x="609600" y="1610935"/>
            <a:ext cx="10972800" cy="2854570"/>
          </a:xfrm>
        </p:spPr>
        <p:txBody>
          <a:bodyPr/>
          <a:lstStyle/>
          <a:p>
            <a:r>
              <a:rPr lang="en-US" sz="2400" dirty="0"/>
              <a:t>Experiments show slight variations in velocity contour plots for porous 3mm plate vs smooth wall </a:t>
            </a:r>
          </a:p>
          <a:p>
            <a:r>
              <a:rPr lang="en-US" sz="2400" dirty="0"/>
              <a:t>Further investigation such as: </a:t>
            </a:r>
          </a:p>
          <a:p>
            <a:pPr lvl="1"/>
            <a:r>
              <a:rPr lang="en-US" sz="2000" dirty="0"/>
              <a:t>Testing different porosities </a:t>
            </a:r>
          </a:p>
          <a:p>
            <a:pPr lvl="1"/>
            <a:r>
              <a:rPr lang="en-US" sz="2000" dirty="0"/>
              <a:t>Testing different geometries</a:t>
            </a:r>
          </a:p>
          <a:p>
            <a:pPr lvl="1"/>
            <a:r>
              <a:rPr lang="en-US" sz="2000" dirty="0"/>
              <a:t>Testing exotic porosities </a:t>
            </a:r>
          </a:p>
          <a:p>
            <a:pPr marL="457200" lvl="1" indent="0">
              <a:buNone/>
            </a:pPr>
            <a:r>
              <a:rPr lang="en-US" sz="2000" dirty="0"/>
              <a:t>Can confirm that the variations in boundary layer separation are due to porosity. </a:t>
            </a:r>
          </a:p>
          <a:p>
            <a:pPr marL="457200" lvl="1" indent="0">
              <a:buNone/>
            </a:pPr>
            <a:endParaRPr lang="en-US" sz="2000" dirty="0"/>
          </a:p>
          <a:p>
            <a:pPr lvl="1"/>
            <a:endParaRPr lang="en-US" sz="2000" dirty="0"/>
          </a:p>
          <a:p>
            <a:pPr lvl="1"/>
            <a:endParaRPr lang="en-US" sz="2400" dirty="0"/>
          </a:p>
          <a:p>
            <a:pPr marL="914400" lvl="2" indent="0">
              <a:buNone/>
            </a:pPr>
            <a:endParaRPr lang="en-US" dirty="0"/>
          </a:p>
        </p:txBody>
      </p:sp>
    </p:spTree>
    <p:extLst>
      <p:ext uri="{BB962C8B-B14F-4D97-AF65-F5344CB8AC3E}">
        <p14:creationId xmlns:p14="http://schemas.microsoft.com/office/powerpoint/2010/main" val="3753360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SU-BrandColors">
  <a:themeElements>
    <a:clrScheme name="ASU Brand colors">
      <a:dk1>
        <a:sysClr val="windowText" lastClr="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SU Template and Guide PowerPoint v.1 (16x9).potx" id="{DD6C1EAC-8256-4A99-9515-3C9C1F264C25}" vid="{B930B6B1-98E7-4329-83C0-D8E191677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CE5B7F-2C9F-4E50-AD8F-C36C12DD5FF1}">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customXml/itemProps2.xml><?xml version="1.0" encoding="utf-8"?>
<ds:datastoreItem xmlns:ds="http://schemas.openxmlformats.org/officeDocument/2006/customXml" ds:itemID="{E1839DD2-C01A-46EF-B07B-3F5B23327A36}">
  <ds:schemaRefs>
    <ds:schemaRef ds:uri="http://schemas.microsoft.com/sharepoint/v3/contenttype/forms"/>
  </ds:schemaRefs>
</ds:datastoreItem>
</file>

<file path=customXml/itemProps3.xml><?xml version="1.0" encoding="utf-8"?>
<ds:datastoreItem xmlns:ds="http://schemas.openxmlformats.org/officeDocument/2006/customXml" ds:itemID="{C685FAAB-C236-43B3-B4FD-10DEE30C3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45370</TotalTime>
  <Words>418</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Arial</vt:lpstr>
      <vt:lpstr>Arial Black</vt:lpstr>
      <vt:lpstr>Calibri</vt:lpstr>
      <vt:lpstr>Cambria Math</vt:lpstr>
      <vt:lpstr>Helvetica Neue</vt:lpstr>
      <vt:lpstr>proxima-nova</vt:lpstr>
      <vt:lpstr>ASU-BrandColors</vt:lpstr>
      <vt:lpstr>Boundary Layer Separation over Porous Substrates</vt:lpstr>
      <vt:lpstr>Research Objective</vt:lpstr>
      <vt:lpstr>Porous Plate Geometry</vt:lpstr>
      <vt:lpstr>Porous Plate Manufacturing</vt:lpstr>
      <vt:lpstr>Experimental Setup</vt:lpstr>
      <vt:lpstr>Particle Image Velocimetry </vt:lpstr>
      <vt:lpstr>Incident Boundary Layer</vt:lpstr>
      <vt:lpstr> Mean Velocity Contour Comparison </vt:lpstr>
      <vt:lpstr>Conclusions &amp; Next Steps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Scalar transport and perturbation response of the coherent motions in a turbulent boundary layer</dc:title>
  <dc:creator>Isaiah Wall (Student)</dc:creator>
  <cp:lastModifiedBy>Coe, Michelle A - (macoe)</cp:lastModifiedBy>
  <cp:revision>53</cp:revision>
  <dcterms:created xsi:type="dcterms:W3CDTF">2024-06-09T17:28:20Z</dcterms:created>
  <dcterms:modified xsi:type="dcterms:W3CDTF">2025-04-16T19:44:27Z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